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0" r:id="rId3"/>
    <p:sldId id="258" r:id="rId4"/>
    <p:sldId id="257" r:id="rId5"/>
    <p:sldId id="259" r:id="rId6"/>
    <p:sldId id="261" r:id="rId7"/>
    <p:sldId id="262" r:id="rId8"/>
    <p:sldId id="263" r:id="rId9"/>
    <p:sldId id="264" r:id="rId10"/>
    <p:sldId id="267" r:id="rId11"/>
    <p:sldId id="265" r:id="rId12"/>
    <p:sldId id="268" r:id="rId13"/>
    <p:sldId id="266" r:id="rId14"/>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2" autoAdjust="0"/>
    <p:restoredTop sz="94660"/>
  </p:normalViewPr>
  <p:slideViewPr>
    <p:cSldViewPr snapToGrid="0">
      <p:cViewPr varScale="1">
        <p:scale>
          <a:sx n="73" d="100"/>
          <a:sy n="73" d="100"/>
        </p:scale>
        <p:origin x="61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D792A7-4AEC-401D-BAA6-535E8E0A33DC}"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en-US"/>
        </a:p>
      </dgm:t>
    </dgm:pt>
    <dgm:pt modelId="{BD300618-AB7B-449B-9ACE-2848DDDAF1D0}">
      <dgm:prSet phldrT="[Text]"/>
      <dgm:spPr/>
      <dgm:t>
        <a:bodyPr/>
        <a:lstStyle/>
        <a:p>
          <a:r>
            <a:rPr lang="id-ID" b="1" i="0" dirty="0" smtClean="0"/>
            <a:t>Hubungan Simetris </a:t>
          </a:r>
          <a:endParaRPr lang="en-US" b="1" dirty="0"/>
        </a:p>
      </dgm:t>
    </dgm:pt>
    <dgm:pt modelId="{980703EC-C16D-4344-BEA4-51E035A5ECC6}" type="parTrans" cxnId="{2BCA0AA6-073E-4CBE-B57C-A8BF41CA1883}">
      <dgm:prSet/>
      <dgm:spPr/>
      <dgm:t>
        <a:bodyPr/>
        <a:lstStyle/>
        <a:p>
          <a:endParaRPr lang="en-US"/>
        </a:p>
      </dgm:t>
    </dgm:pt>
    <dgm:pt modelId="{C2EB3FB4-E3EB-40E7-9133-3841F80B31FA}" type="sibTrans" cxnId="{2BCA0AA6-073E-4CBE-B57C-A8BF41CA1883}">
      <dgm:prSet/>
      <dgm:spPr/>
      <dgm:t>
        <a:bodyPr/>
        <a:lstStyle/>
        <a:p>
          <a:endParaRPr lang="en-US"/>
        </a:p>
      </dgm:t>
    </dgm:pt>
    <dgm:pt modelId="{CC401DD1-5F99-4AC0-B905-CCA9C4087572}">
      <dgm:prSet phldrT="[Text]"/>
      <dgm:spPr/>
      <dgm:t>
        <a:bodyPr/>
        <a:lstStyle/>
        <a:p>
          <a:r>
            <a:rPr lang="id-ID" b="0" i="0" dirty="0" smtClean="0"/>
            <a:t>hubungan satu gejala yang munculnya bersamaan sehingga bukan merupakan gejala sebab akibat atau interaktif.</a:t>
          </a:r>
          <a:endParaRPr lang="en-US" dirty="0"/>
        </a:p>
      </dgm:t>
    </dgm:pt>
    <dgm:pt modelId="{F89847F7-1F28-414B-8D63-51DF81059693}" type="parTrans" cxnId="{202E1FB9-170D-474B-9129-109908CF843B}">
      <dgm:prSet/>
      <dgm:spPr/>
      <dgm:t>
        <a:bodyPr/>
        <a:lstStyle/>
        <a:p>
          <a:endParaRPr lang="en-US"/>
        </a:p>
      </dgm:t>
    </dgm:pt>
    <dgm:pt modelId="{726E62B8-42FE-4E03-9302-5FA658234AD9}" type="sibTrans" cxnId="{202E1FB9-170D-474B-9129-109908CF843B}">
      <dgm:prSet/>
      <dgm:spPr/>
      <dgm:t>
        <a:bodyPr/>
        <a:lstStyle/>
        <a:p>
          <a:endParaRPr lang="en-US"/>
        </a:p>
      </dgm:t>
    </dgm:pt>
    <dgm:pt modelId="{5D940FFC-DC18-43F2-8E53-33E2EEF2450E}">
      <dgm:prSet phldrT="[Text]"/>
      <dgm:spPr/>
      <dgm:t>
        <a:bodyPr/>
        <a:lstStyle/>
        <a:p>
          <a:r>
            <a:rPr lang="id-ID" b="1" i="0" dirty="0" smtClean="0"/>
            <a:t>Hubungan Kausal</a:t>
          </a:r>
          <a:endParaRPr lang="en-US" b="1" dirty="0"/>
        </a:p>
      </dgm:t>
    </dgm:pt>
    <dgm:pt modelId="{E2F54D19-631C-4A63-94D5-B26A363EF799}" type="parTrans" cxnId="{AF36591E-0836-471A-A32E-42DAFD3B2BAA}">
      <dgm:prSet/>
      <dgm:spPr/>
      <dgm:t>
        <a:bodyPr/>
        <a:lstStyle/>
        <a:p>
          <a:endParaRPr lang="en-US"/>
        </a:p>
      </dgm:t>
    </dgm:pt>
    <dgm:pt modelId="{BF155AA0-9E0A-42CD-B05D-831D867A96AD}" type="sibTrans" cxnId="{AF36591E-0836-471A-A32E-42DAFD3B2BAA}">
      <dgm:prSet/>
      <dgm:spPr/>
      <dgm:t>
        <a:bodyPr/>
        <a:lstStyle/>
        <a:p>
          <a:endParaRPr lang="en-US"/>
        </a:p>
      </dgm:t>
    </dgm:pt>
    <dgm:pt modelId="{38661DA0-6C13-48D2-A65E-7D7115B75361}">
      <dgm:prSet phldrT="[Text]"/>
      <dgm:spPr/>
      <dgm:t>
        <a:bodyPr/>
        <a:lstStyle/>
        <a:p>
          <a:r>
            <a:rPr lang="id-ID" b="0" i="0" dirty="0" smtClean="0"/>
            <a:t>hubungan yang bersifat sebab akibat.</a:t>
          </a:r>
          <a:endParaRPr lang="en-US" dirty="0"/>
        </a:p>
      </dgm:t>
    </dgm:pt>
    <dgm:pt modelId="{B0090A45-B33F-41AC-BF1E-99AFE354FD4E}" type="parTrans" cxnId="{50E87CFB-B297-4683-8992-8F60A382F428}">
      <dgm:prSet/>
      <dgm:spPr/>
      <dgm:t>
        <a:bodyPr/>
        <a:lstStyle/>
        <a:p>
          <a:endParaRPr lang="en-US"/>
        </a:p>
      </dgm:t>
    </dgm:pt>
    <dgm:pt modelId="{A409B488-C019-448B-9B3B-706614495A75}" type="sibTrans" cxnId="{50E87CFB-B297-4683-8992-8F60A382F428}">
      <dgm:prSet/>
      <dgm:spPr/>
      <dgm:t>
        <a:bodyPr/>
        <a:lstStyle/>
        <a:p>
          <a:endParaRPr lang="en-US"/>
        </a:p>
      </dgm:t>
    </dgm:pt>
    <dgm:pt modelId="{4E56BACF-41BD-4D92-B235-9C3494713C77}">
      <dgm:prSet phldrT="[Text]"/>
      <dgm:spPr/>
      <dgm:t>
        <a:bodyPr/>
        <a:lstStyle/>
        <a:p>
          <a:r>
            <a:rPr lang="id-ID" b="1" i="0" dirty="0" smtClean="0"/>
            <a:t>Hubungan Interaktif </a:t>
          </a:r>
          <a:endParaRPr lang="en-US" b="1" dirty="0"/>
        </a:p>
      </dgm:t>
    </dgm:pt>
    <dgm:pt modelId="{DEE4AEE2-B24C-4C46-A31F-5C9E128482D9}" type="parTrans" cxnId="{9A0F4E03-F808-4B50-9AB5-2218ACC7B45C}">
      <dgm:prSet/>
      <dgm:spPr/>
      <dgm:t>
        <a:bodyPr/>
        <a:lstStyle/>
        <a:p>
          <a:endParaRPr lang="en-US"/>
        </a:p>
      </dgm:t>
    </dgm:pt>
    <dgm:pt modelId="{EE86EBE7-00D9-4810-AE1F-70F5BE30A733}" type="sibTrans" cxnId="{9A0F4E03-F808-4B50-9AB5-2218ACC7B45C}">
      <dgm:prSet/>
      <dgm:spPr/>
      <dgm:t>
        <a:bodyPr/>
        <a:lstStyle/>
        <a:p>
          <a:endParaRPr lang="en-US"/>
        </a:p>
      </dgm:t>
    </dgm:pt>
    <dgm:pt modelId="{56F46373-E208-4C47-BC8C-44B9D56D7BA3}">
      <dgm:prSet phldrT="[Text]"/>
      <dgm:spPr/>
      <dgm:t>
        <a:bodyPr/>
        <a:lstStyle/>
        <a:p>
          <a:r>
            <a:rPr lang="id-ID" b="0" i="0" dirty="0" smtClean="0"/>
            <a:t>hubungan yang diamati atau ditemukan adalah hubungan yang bersifat interaktif. </a:t>
          </a:r>
          <a:endParaRPr lang="en-US" dirty="0"/>
        </a:p>
      </dgm:t>
    </dgm:pt>
    <dgm:pt modelId="{63EF6E68-8A6B-45CA-A96C-9C6F343141AF}" type="parTrans" cxnId="{F6D5B685-FB65-43E4-8864-3C3A29A082FA}">
      <dgm:prSet/>
      <dgm:spPr/>
      <dgm:t>
        <a:bodyPr/>
        <a:lstStyle/>
        <a:p>
          <a:endParaRPr lang="en-US"/>
        </a:p>
      </dgm:t>
    </dgm:pt>
    <dgm:pt modelId="{D2724E46-0591-40C3-9E60-26AAE950A3E7}" type="sibTrans" cxnId="{F6D5B685-FB65-43E4-8864-3C3A29A082FA}">
      <dgm:prSet/>
      <dgm:spPr/>
      <dgm:t>
        <a:bodyPr/>
        <a:lstStyle/>
        <a:p>
          <a:endParaRPr lang="en-US"/>
        </a:p>
      </dgm:t>
    </dgm:pt>
    <dgm:pt modelId="{B2FBDC3E-C80E-47E9-A9FF-F7E2FE107E92}" type="pres">
      <dgm:prSet presAssocID="{F9D792A7-4AEC-401D-BAA6-535E8E0A33DC}" presName="Name0" presStyleCnt="0">
        <dgm:presLayoutVars>
          <dgm:dir/>
          <dgm:animLvl val="lvl"/>
          <dgm:resizeHandles val="exact"/>
        </dgm:presLayoutVars>
      </dgm:prSet>
      <dgm:spPr/>
      <dgm:t>
        <a:bodyPr/>
        <a:lstStyle/>
        <a:p>
          <a:endParaRPr lang="en-US"/>
        </a:p>
      </dgm:t>
    </dgm:pt>
    <dgm:pt modelId="{0CAA69F4-5173-4A8A-9C5F-703F3B1376EA}" type="pres">
      <dgm:prSet presAssocID="{BD300618-AB7B-449B-9ACE-2848DDDAF1D0}" presName="composite" presStyleCnt="0"/>
      <dgm:spPr/>
    </dgm:pt>
    <dgm:pt modelId="{4C55E10C-04A7-4347-8DF8-EB9881EC099F}" type="pres">
      <dgm:prSet presAssocID="{BD300618-AB7B-449B-9ACE-2848DDDAF1D0}" presName="parTx" presStyleLbl="alignNode1" presStyleIdx="0" presStyleCnt="3" custScaleY="144923" custLinFactNeighborX="-471" custLinFactNeighborY="-47497">
        <dgm:presLayoutVars>
          <dgm:chMax val="0"/>
          <dgm:chPref val="0"/>
          <dgm:bulletEnabled val="1"/>
        </dgm:presLayoutVars>
      </dgm:prSet>
      <dgm:spPr/>
      <dgm:t>
        <a:bodyPr/>
        <a:lstStyle/>
        <a:p>
          <a:endParaRPr lang="en-US"/>
        </a:p>
      </dgm:t>
    </dgm:pt>
    <dgm:pt modelId="{3135515A-8F9C-4525-B47E-F90026DBAC8C}" type="pres">
      <dgm:prSet presAssocID="{BD300618-AB7B-449B-9ACE-2848DDDAF1D0}" presName="desTx" presStyleLbl="alignAccFollowNode1" presStyleIdx="0" presStyleCnt="3" custScaleY="150188" custLinFactNeighborX="-110" custLinFactNeighborY="32907">
        <dgm:presLayoutVars>
          <dgm:bulletEnabled val="1"/>
        </dgm:presLayoutVars>
      </dgm:prSet>
      <dgm:spPr/>
      <dgm:t>
        <a:bodyPr/>
        <a:lstStyle/>
        <a:p>
          <a:endParaRPr lang="en-US"/>
        </a:p>
      </dgm:t>
    </dgm:pt>
    <dgm:pt modelId="{CB34E6E5-ECE9-4572-B38E-605E857C8B99}" type="pres">
      <dgm:prSet presAssocID="{C2EB3FB4-E3EB-40E7-9133-3841F80B31FA}" presName="space" presStyleCnt="0"/>
      <dgm:spPr/>
    </dgm:pt>
    <dgm:pt modelId="{3989EB75-C477-4D09-BE39-51560E16B0D8}" type="pres">
      <dgm:prSet presAssocID="{5D940FFC-DC18-43F2-8E53-33E2EEF2450E}" presName="composite" presStyleCnt="0"/>
      <dgm:spPr/>
    </dgm:pt>
    <dgm:pt modelId="{DE3E58E8-3CBF-477C-82C9-1491A412E10B}" type="pres">
      <dgm:prSet presAssocID="{5D940FFC-DC18-43F2-8E53-33E2EEF2450E}" presName="parTx" presStyleLbl="alignNode1" presStyleIdx="1" presStyleCnt="3" custScaleY="144923" custLinFactNeighborX="-471" custLinFactNeighborY="-47497">
        <dgm:presLayoutVars>
          <dgm:chMax val="0"/>
          <dgm:chPref val="0"/>
          <dgm:bulletEnabled val="1"/>
        </dgm:presLayoutVars>
      </dgm:prSet>
      <dgm:spPr/>
      <dgm:t>
        <a:bodyPr/>
        <a:lstStyle/>
        <a:p>
          <a:endParaRPr lang="en-US"/>
        </a:p>
      </dgm:t>
    </dgm:pt>
    <dgm:pt modelId="{89058C63-83A5-4DD8-B5C9-FCD300EE2078}" type="pres">
      <dgm:prSet presAssocID="{5D940FFC-DC18-43F2-8E53-33E2EEF2450E}" presName="desTx" presStyleLbl="alignAccFollowNode1" presStyleIdx="1" presStyleCnt="3" custScaleY="152390" custLinFactNeighborX="-110" custLinFactNeighborY="32907">
        <dgm:presLayoutVars>
          <dgm:bulletEnabled val="1"/>
        </dgm:presLayoutVars>
      </dgm:prSet>
      <dgm:spPr/>
      <dgm:t>
        <a:bodyPr/>
        <a:lstStyle/>
        <a:p>
          <a:endParaRPr lang="en-US"/>
        </a:p>
      </dgm:t>
    </dgm:pt>
    <dgm:pt modelId="{D0CE84DE-712D-44B8-B938-DFB624C6D6C8}" type="pres">
      <dgm:prSet presAssocID="{BF155AA0-9E0A-42CD-B05D-831D867A96AD}" presName="space" presStyleCnt="0"/>
      <dgm:spPr/>
    </dgm:pt>
    <dgm:pt modelId="{F0ED8B27-1E2F-4F45-8E59-05E881AD87F4}" type="pres">
      <dgm:prSet presAssocID="{4E56BACF-41BD-4D92-B235-9C3494713C77}" presName="composite" presStyleCnt="0"/>
      <dgm:spPr/>
    </dgm:pt>
    <dgm:pt modelId="{62AEF009-7A90-4A7D-9436-8269653D1B9E}" type="pres">
      <dgm:prSet presAssocID="{4E56BACF-41BD-4D92-B235-9C3494713C77}" presName="parTx" presStyleLbl="alignNode1" presStyleIdx="2" presStyleCnt="3" custScaleY="144923" custLinFactNeighborX="-471" custLinFactNeighborY="-47497">
        <dgm:presLayoutVars>
          <dgm:chMax val="0"/>
          <dgm:chPref val="0"/>
          <dgm:bulletEnabled val="1"/>
        </dgm:presLayoutVars>
      </dgm:prSet>
      <dgm:spPr/>
      <dgm:t>
        <a:bodyPr/>
        <a:lstStyle/>
        <a:p>
          <a:endParaRPr lang="en-US"/>
        </a:p>
      </dgm:t>
    </dgm:pt>
    <dgm:pt modelId="{547F9CAE-D3ED-4B19-A3F8-85EFAE3998D9}" type="pres">
      <dgm:prSet presAssocID="{4E56BACF-41BD-4D92-B235-9C3494713C77}" presName="desTx" presStyleLbl="alignAccFollowNode1" presStyleIdx="2" presStyleCnt="3" custScaleY="152390" custLinFactNeighborX="5979" custLinFactNeighborY="25754">
        <dgm:presLayoutVars>
          <dgm:bulletEnabled val="1"/>
        </dgm:presLayoutVars>
      </dgm:prSet>
      <dgm:spPr/>
      <dgm:t>
        <a:bodyPr/>
        <a:lstStyle/>
        <a:p>
          <a:endParaRPr lang="en-US"/>
        </a:p>
      </dgm:t>
    </dgm:pt>
  </dgm:ptLst>
  <dgm:cxnLst>
    <dgm:cxn modelId="{AF36591E-0836-471A-A32E-42DAFD3B2BAA}" srcId="{F9D792A7-4AEC-401D-BAA6-535E8E0A33DC}" destId="{5D940FFC-DC18-43F2-8E53-33E2EEF2450E}" srcOrd="1" destOrd="0" parTransId="{E2F54D19-631C-4A63-94D5-B26A363EF799}" sibTransId="{BF155AA0-9E0A-42CD-B05D-831D867A96AD}"/>
    <dgm:cxn modelId="{64025B77-003F-472B-8A90-3DE97D9EFF01}" type="presOf" srcId="{38661DA0-6C13-48D2-A65E-7D7115B75361}" destId="{89058C63-83A5-4DD8-B5C9-FCD300EE2078}" srcOrd="0" destOrd="0" presId="urn:microsoft.com/office/officeart/2005/8/layout/hList1"/>
    <dgm:cxn modelId="{E5DCCB1E-FAB8-4D5D-8D57-3B3D6D8B1D65}" type="presOf" srcId="{BD300618-AB7B-449B-9ACE-2848DDDAF1D0}" destId="{4C55E10C-04A7-4347-8DF8-EB9881EC099F}" srcOrd="0" destOrd="0" presId="urn:microsoft.com/office/officeart/2005/8/layout/hList1"/>
    <dgm:cxn modelId="{202E1FB9-170D-474B-9129-109908CF843B}" srcId="{BD300618-AB7B-449B-9ACE-2848DDDAF1D0}" destId="{CC401DD1-5F99-4AC0-B905-CCA9C4087572}" srcOrd="0" destOrd="0" parTransId="{F89847F7-1F28-414B-8D63-51DF81059693}" sibTransId="{726E62B8-42FE-4E03-9302-5FA658234AD9}"/>
    <dgm:cxn modelId="{2BCA0AA6-073E-4CBE-B57C-A8BF41CA1883}" srcId="{F9D792A7-4AEC-401D-BAA6-535E8E0A33DC}" destId="{BD300618-AB7B-449B-9ACE-2848DDDAF1D0}" srcOrd="0" destOrd="0" parTransId="{980703EC-C16D-4344-BEA4-51E035A5ECC6}" sibTransId="{C2EB3FB4-E3EB-40E7-9133-3841F80B31FA}"/>
    <dgm:cxn modelId="{9A0F4E03-F808-4B50-9AB5-2218ACC7B45C}" srcId="{F9D792A7-4AEC-401D-BAA6-535E8E0A33DC}" destId="{4E56BACF-41BD-4D92-B235-9C3494713C77}" srcOrd="2" destOrd="0" parTransId="{DEE4AEE2-B24C-4C46-A31F-5C9E128482D9}" sibTransId="{EE86EBE7-00D9-4810-AE1F-70F5BE30A733}"/>
    <dgm:cxn modelId="{39629146-4B3C-43DB-B088-058D1B4305AA}" type="presOf" srcId="{56F46373-E208-4C47-BC8C-44B9D56D7BA3}" destId="{547F9CAE-D3ED-4B19-A3F8-85EFAE3998D9}" srcOrd="0" destOrd="0" presId="urn:microsoft.com/office/officeart/2005/8/layout/hList1"/>
    <dgm:cxn modelId="{6086EA9E-5EB3-4D4B-AA17-FF1BDC503A0E}" type="presOf" srcId="{5D940FFC-DC18-43F2-8E53-33E2EEF2450E}" destId="{DE3E58E8-3CBF-477C-82C9-1491A412E10B}" srcOrd="0" destOrd="0" presId="urn:microsoft.com/office/officeart/2005/8/layout/hList1"/>
    <dgm:cxn modelId="{F6D5B685-FB65-43E4-8864-3C3A29A082FA}" srcId="{4E56BACF-41BD-4D92-B235-9C3494713C77}" destId="{56F46373-E208-4C47-BC8C-44B9D56D7BA3}" srcOrd="0" destOrd="0" parTransId="{63EF6E68-8A6B-45CA-A96C-9C6F343141AF}" sibTransId="{D2724E46-0591-40C3-9E60-26AAE950A3E7}"/>
    <dgm:cxn modelId="{50E87CFB-B297-4683-8992-8F60A382F428}" srcId="{5D940FFC-DC18-43F2-8E53-33E2EEF2450E}" destId="{38661DA0-6C13-48D2-A65E-7D7115B75361}" srcOrd="0" destOrd="0" parTransId="{B0090A45-B33F-41AC-BF1E-99AFE354FD4E}" sibTransId="{A409B488-C019-448B-9B3B-706614495A75}"/>
    <dgm:cxn modelId="{B4A6E9A2-E141-40B3-AE9D-E6207CD3C061}" type="presOf" srcId="{CC401DD1-5F99-4AC0-B905-CCA9C4087572}" destId="{3135515A-8F9C-4525-B47E-F90026DBAC8C}" srcOrd="0" destOrd="0" presId="urn:microsoft.com/office/officeart/2005/8/layout/hList1"/>
    <dgm:cxn modelId="{4E224717-6E99-49E4-BAFB-C99C6F8CBD63}" type="presOf" srcId="{4E56BACF-41BD-4D92-B235-9C3494713C77}" destId="{62AEF009-7A90-4A7D-9436-8269653D1B9E}" srcOrd="0" destOrd="0" presId="urn:microsoft.com/office/officeart/2005/8/layout/hList1"/>
    <dgm:cxn modelId="{6A184E84-C560-45AB-88CE-F1E52290BD31}" type="presOf" srcId="{F9D792A7-4AEC-401D-BAA6-535E8E0A33DC}" destId="{B2FBDC3E-C80E-47E9-A9FF-F7E2FE107E92}" srcOrd="0" destOrd="0" presId="urn:microsoft.com/office/officeart/2005/8/layout/hList1"/>
    <dgm:cxn modelId="{24212B01-FE61-49EA-B47D-5E3AEE475AEB}" type="presParOf" srcId="{B2FBDC3E-C80E-47E9-A9FF-F7E2FE107E92}" destId="{0CAA69F4-5173-4A8A-9C5F-703F3B1376EA}" srcOrd="0" destOrd="0" presId="urn:microsoft.com/office/officeart/2005/8/layout/hList1"/>
    <dgm:cxn modelId="{03334EA2-5BC8-4CA6-BC91-44E724E40F84}" type="presParOf" srcId="{0CAA69F4-5173-4A8A-9C5F-703F3B1376EA}" destId="{4C55E10C-04A7-4347-8DF8-EB9881EC099F}" srcOrd="0" destOrd="0" presId="urn:microsoft.com/office/officeart/2005/8/layout/hList1"/>
    <dgm:cxn modelId="{71F1A3F5-C81A-48D7-BEFC-FFFC3F978ECB}" type="presParOf" srcId="{0CAA69F4-5173-4A8A-9C5F-703F3B1376EA}" destId="{3135515A-8F9C-4525-B47E-F90026DBAC8C}" srcOrd="1" destOrd="0" presId="urn:microsoft.com/office/officeart/2005/8/layout/hList1"/>
    <dgm:cxn modelId="{5760890C-CA35-44A5-8BBD-DA45C775384C}" type="presParOf" srcId="{B2FBDC3E-C80E-47E9-A9FF-F7E2FE107E92}" destId="{CB34E6E5-ECE9-4572-B38E-605E857C8B99}" srcOrd="1" destOrd="0" presId="urn:microsoft.com/office/officeart/2005/8/layout/hList1"/>
    <dgm:cxn modelId="{A1B698E1-736A-4826-B8EB-B717A3631383}" type="presParOf" srcId="{B2FBDC3E-C80E-47E9-A9FF-F7E2FE107E92}" destId="{3989EB75-C477-4D09-BE39-51560E16B0D8}" srcOrd="2" destOrd="0" presId="urn:microsoft.com/office/officeart/2005/8/layout/hList1"/>
    <dgm:cxn modelId="{763EAA8F-4932-4CF5-8268-E3A2FC2E608F}" type="presParOf" srcId="{3989EB75-C477-4D09-BE39-51560E16B0D8}" destId="{DE3E58E8-3CBF-477C-82C9-1491A412E10B}" srcOrd="0" destOrd="0" presId="urn:microsoft.com/office/officeart/2005/8/layout/hList1"/>
    <dgm:cxn modelId="{E330B574-44FC-46F3-B81D-1E11C941C816}" type="presParOf" srcId="{3989EB75-C477-4D09-BE39-51560E16B0D8}" destId="{89058C63-83A5-4DD8-B5C9-FCD300EE2078}" srcOrd="1" destOrd="0" presId="urn:microsoft.com/office/officeart/2005/8/layout/hList1"/>
    <dgm:cxn modelId="{2B7E014A-783E-4036-A5AC-5E6E1F5AB62E}" type="presParOf" srcId="{B2FBDC3E-C80E-47E9-A9FF-F7E2FE107E92}" destId="{D0CE84DE-712D-44B8-B938-DFB624C6D6C8}" srcOrd="3" destOrd="0" presId="urn:microsoft.com/office/officeart/2005/8/layout/hList1"/>
    <dgm:cxn modelId="{F4CB379F-18EE-482A-AA01-BD268851D1C2}" type="presParOf" srcId="{B2FBDC3E-C80E-47E9-A9FF-F7E2FE107E92}" destId="{F0ED8B27-1E2F-4F45-8E59-05E881AD87F4}" srcOrd="4" destOrd="0" presId="urn:microsoft.com/office/officeart/2005/8/layout/hList1"/>
    <dgm:cxn modelId="{96B7B4C0-75FD-438A-9FA0-843704A9AA6B}" type="presParOf" srcId="{F0ED8B27-1E2F-4F45-8E59-05E881AD87F4}" destId="{62AEF009-7A90-4A7D-9436-8269653D1B9E}" srcOrd="0" destOrd="0" presId="urn:microsoft.com/office/officeart/2005/8/layout/hList1"/>
    <dgm:cxn modelId="{DCD103A0-0704-4697-9049-A37D1046F532}" type="presParOf" srcId="{F0ED8B27-1E2F-4F45-8E59-05E881AD87F4}" destId="{547F9CAE-D3ED-4B19-A3F8-85EFAE3998D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55E10C-04A7-4347-8DF8-EB9881EC099F}">
      <dsp:nvSpPr>
        <dsp:cNvPr id="0" name=""/>
        <dsp:cNvSpPr/>
      </dsp:nvSpPr>
      <dsp:spPr>
        <a:xfrm>
          <a:off x="0" y="10847"/>
          <a:ext cx="2771676" cy="996443"/>
        </a:xfrm>
        <a:prstGeom prst="rect">
          <a:avLst/>
        </a:prstGeom>
        <a:solidFill>
          <a:schemeClr val="accent5">
            <a:hueOff val="0"/>
            <a:satOff val="0"/>
            <a:lumOff val="0"/>
            <a:alphaOff val="0"/>
          </a:schemeClr>
        </a:solidFill>
        <a:ln w="1397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a:lnSpc>
              <a:spcPct val="90000"/>
            </a:lnSpc>
            <a:spcBef>
              <a:spcPct val="0"/>
            </a:spcBef>
            <a:spcAft>
              <a:spcPct val="35000"/>
            </a:spcAft>
          </a:pPr>
          <a:r>
            <a:rPr lang="id-ID" sz="1900" b="1" i="0" kern="1200" dirty="0" smtClean="0"/>
            <a:t>Hubungan Simetris </a:t>
          </a:r>
          <a:endParaRPr lang="en-US" sz="1900" b="1" kern="1200" dirty="0"/>
        </a:p>
      </dsp:txBody>
      <dsp:txXfrm>
        <a:off x="0" y="10847"/>
        <a:ext cx="2771676" cy="996443"/>
      </dsp:txXfrm>
    </dsp:sp>
    <dsp:sp modelId="{3135515A-8F9C-4525-B47E-F90026DBAC8C}">
      <dsp:nvSpPr>
        <dsp:cNvPr id="0" name=""/>
        <dsp:cNvSpPr/>
      </dsp:nvSpPr>
      <dsp:spPr>
        <a:xfrm>
          <a:off x="0" y="969492"/>
          <a:ext cx="2771676" cy="3275934"/>
        </a:xfrm>
        <a:prstGeom prst="rect">
          <a:avLst/>
        </a:prstGeom>
        <a:solidFill>
          <a:schemeClr val="accent5">
            <a:tint val="40000"/>
            <a:alpha val="90000"/>
            <a:hueOff val="0"/>
            <a:satOff val="0"/>
            <a:lumOff val="0"/>
            <a:alphaOff val="0"/>
          </a:schemeClr>
        </a:solidFill>
        <a:ln w="1397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id-ID" sz="1900" b="0" i="0" kern="1200" dirty="0" smtClean="0"/>
            <a:t>hubungan satu gejala yang munculnya bersamaan sehingga bukan merupakan gejala sebab akibat atau interaktif.</a:t>
          </a:r>
          <a:endParaRPr lang="en-US" sz="1900" kern="1200" dirty="0"/>
        </a:p>
      </dsp:txBody>
      <dsp:txXfrm>
        <a:off x="0" y="969492"/>
        <a:ext cx="2771676" cy="3275934"/>
      </dsp:txXfrm>
    </dsp:sp>
    <dsp:sp modelId="{DE3E58E8-3CBF-477C-82C9-1491A412E10B}">
      <dsp:nvSpPr>
        <dsp:cNvPr id="0" name=""/>
        <dsp:cNvSpPr/>
      </dsp:nvSpPr>
      <dsp:spPr>
        <a:xfrm>
          <a:off x="3149498" y="0"/>
          <a:ext cx="2771676" cy="996443"/>
        </a:xfrm>
        <a:prstGeom prst="rect">
          <a:avLst/>
        </a:prstGeom>
        <a:solidFill>
          <a:schemeClr val="accent5">
            <a:hueOff val="-9534578"/>
            <a:satOff val="2515"/>
            <a:lumOff val="1275"/>
            <a:alphaOff val="0"/>
          </a:schemeClr>
        </a:solidFill>
        <a:ln w="13970" cap="flat" cmpd="sng" algn="ctr">
          <a:solidFill>
            <a:schemeClr val="accent5">
              <a:hueOff val="-9534578"/>
              <a:satOff val="2515"/>
              <a:lumOff val="127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a:lnSpc>
              <a:spcPct val="90000"/>
            </a:lnSpc>
            <a:spcBef>
              <a:spcPct val="0"/>
            </a:spcBef>
            <a:spcAft>
              <a:spcPct val="35000"/>
            </a:spcAft>
          </a:pPr>
          <a:r>
            <a:rPr lang="id-ID" sz="1900" b="1" i="0" kern="1200" dirty="0" smtClean="0"/>
            <a:t>Hubungan Kausal</a:t>
          </a:r>
          <a:endParaRPr lang="en-US" sz="1900" b="1" kern="1200" dirty="0"/>
        </a:p>
      </dsp:txBody>
      <dsp:txXfrm>
        <a:off x="3149498" y="0"/>
        <a:ext cx="2771676" cy="996443"/>
      </dsp:txXfrm>
    </dsp:sp>
    <dsp:sp modelId="{89058C63-83A5-4DD8-B5C9-FCD300EE2078}">
      <dsp:nvSpPr>
        <dsp:cNvPr id="0" name=""/>
        <dsp:cNvSpPr/>
      </dsp:nvSpPr>
      <dsp:spPr>
        <a:xfrm>
          <a:off x="3159504" y="921461"/>
          <a:ext cx="2771676" cy="3323965"/>
        </a:xfrm>
        <a:prstGeom prst="rect">
          <a:avLst/>
        </a:prstGeom>
        <a:solidFill>
          <a:schemeClr val="accent5">
            <a:tint val="40000"/>
            <a:alpha val="90000"/>
            <a:hueOff val="-9712644"/>
            <a:satOff val="2462"/>
            <a:lumOff val="312"/>
            <a:alphaOff val="0"/>
          </a:schemeClr>
        </a:solidFill>
        <a:ln w="13970" cap="flat" cmpd="sng" algn="ctr">
          <a:solidFill>
            <a:schemeClr val="accent5">
              <a:tint val="40000"/>
              <a:alpha val="90000"/>
              <a:hueOff val="-9712644"/>
              <a:satOff val="2462"/>
              <a:lumOff val="3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id-ID" sz="1900" b="0" i="0" kern="1200" dirty="0" smtClean="0"/>
            <a:t>hubungan yang bersifat sebab akibat.</a:t>
          </a:r>
          <a:endParaRPr lang="en-US" sz="1900" kern="1200" dirty="0"/>
        </a:p>
      </dsp:txBody>
      <dsp:txXfrm>
        <a:off x="3159504" y="921461"/>
        <a:ext cx="2771676" cy="3323965"/>
      </dsp:txXfrm>
    </dsp:sp>
    <dsp:sp modelId="{62AEF009-7A90-4A7D-9436-8269653D1B9E}">
      <dsp:nvSpPr>
        <dsp:cNvPr id="0" name=""/>
        <dsp:cNvSpPr/>
      </dsp:nvSpPr>
      <dsp:spPr>
        <a:xfrm>
          <a:off x="6309209" y="0"/>
          <a:ext cx="2771676" cy="996443"/>
        </a:xfrm>
        <a:prstGeom prst="rect">
          <a:avLst/>
        </a:prstGeom>
        <a:solidFill>
          <a:schemeClr val="accent5">
            <a:hueOff val="-19069156"/>
            <a:satOff val="5029"/>
            <a:lumOff val="2549"/>
            <a:alphaOff val="0"/>
          </a:schemeClr>
        </a:solidFill>
        <a:ln w="13970" cap="flat" cmpd="sng" algn="ctr">
          <a:solidFill>
            <a:schemeClr val="accent5">
              <a:hueOff val="-19069156"/>
              <a:satOff val="5029"/>
              <a:lumOff val="254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a:lnSpc>
              <a:spcPct val="90000"/>
            </a:lnSpc>
            <a:spcBef>
              <a:spcPct val="0"/>
            </a:spcBef>
            <a:spcAft>
              <a:spcPct val="35000"/>
            </a:spcAft>
          </a:pPr>
          <a:r>
            <a:rPr lang="id-ID" sz="1900" b="1" i="0" kern="1200" dirty="0" smtClean="0"/>
            <a:t>Hubungan Interaktif </a:t>
          </a:r>
          <a:endParaRPr lang="en-US" sz="1900" b="1" kern="1200" dirty="0"/>
        </a:p>
      </dsp:txBody>
      <dsp:txXfrm>
        <a:off x="6309209" y="0"/>
        <a:ext cx="2771676" cy="996443"/>
      </dsp:txXfrm>
    </dsp:sp>
    <dsp:sp modelId="{547F9CAE-D3ED-4B19-A3F8-85EFAE3998D9}">
      <dsp:nvSpPr>
        <dsp:cNvPr id="0" name=""/>
        <dsp:cNvSpPr/>
      </dsp:nvSpPr>
      <dsp:spPr>
        <a:xfrm>
          <a:off x="6325106" y="921461"/>
          <a:ext cx="2771676" cy="3323965"/>
        </a:xfrm>
        <a:prstGeom prst="rect">
          <a:avLst/>
        </a:prstGeom>
        <a:solidFill>
          <a:schemeClr val="accent5">
            <a:tint val="40000"/>
            <a:alpha val="90000"/>
            <a:hueOff val="-19425287"/>
            <a:satOff val="4925"/>
            <a:lumOff val="625"/>
            <a:alphaOff val="0"/>
          </a:schemeClr>
        </a:solidFill>
        <a:ln w="13970" cap="flat" cmpd="sng" algn="ctr">
          <a:solidFill>
            <a:schemeClr val="accent5">
              <a:tint val="40000"/>
              <a:alpha val="90000"/>
              <a:hueOff val="-19425287"/>
              <a:satOff val="4925"/>
              <a:lumOff val="62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id-ID" sz="1900" b="0" i="0" kern="1200" dirty="0" smtClean="0"/>
            <a:t>hubungan yang diamati atau ditemukan adalah hubungan yang bersifat interaktif. </a:t>
          </a:r>
          <a:endParaRPr lang="en-US" sz="1900" kern="1200" dirty="0"/>
        </a:p>
      </dsp:txBody>
      <dsp:txXfrm>
        <a:off x="6325106" y="921461"/>
        <a:ext cx="2771676" cy="332396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E899484E-CDDF-4EF1-9E45-7BB2352FB2E8}" type="datetimeFigureOut">
              <a:rPr lang="id-ID" smtClean="0"/>
              <a:t>19/10/2022</a:t>
            </a:fld>
            <a:endParaRPr lang="id-ID"/>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id-ID"/>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3A8D11BB-ED73-4476-9A21-5C6483ED36CE}" type="slidenum">
              <a:rPr lang="id-ID" smtClean="0"/>
              <a:t>‹#›</a:t>
            </a:fld>
            <a:endParaRPr lang="id-ID"/>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1653710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99484E-CDDF-4EF1-9E45-7BB2352FB2E8}" type="datetimeFigureOut">
              <a:rPr lang="id-ID" smtClean="0"/>
              <a:t>19/10/2022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8D11BB-ED73-4476-9A21-5C6483ED36CE}" type="slidenum">
              <a:rPr lang="id-ID" smtClean="0"/>
              <a:t>‹#›</a:t>
            </a:fld>
            <a:endParaRPr lang="id-ID"/>
          </a:p>
        </p:txBody>
      </p:sp>
    </p:spTree>
    <p:extLst>
      <p:ext uri="{BB962C8B-B14F-4D97-AF65-F5344CB8AC3E}">
        <p14:creationId xmlns:p14="http://schemas.microsoft.com/office/powerpoint/2010/main" val="2368429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99484E-CDDF-4EF1-9E45-7BB2352FB2E8}" type="datetimeFigureOut">
              <a:rPr lang="id-ID" smtClean="0"/>
              <a:t>19/10/2022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8D11BB-ED73-4476-9A21-5C6483ED36CE}" type="slidenum">
              <a:rPr lang="id-ID" smtClean="0"/>
              <a:t>‹#›</a:t>
            </a:fld>
            <a:endParaRPr lang="id-ID"/>
          </a:p>
        </p:txBody>
      </p:sp>
    </p:spTree>
    <p:extLst>
      <p:ext uri="{BB962C8B-B14F-4D97-AF65-F5344CB8AC3E}">
        <p14:creationId xmlns:p14="http://schemas.microsoft.com/office/powerpoint/2010/main" val="2429001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99484E-CDDF-4EF1-9E45-7BB2352FB2E8}" type="datetimeFigureOut">
              <a:rPr lang="id-ID" smtClean="0"/>
              <a:t>19/10/2022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8D11BB-ED73-4476-9A21-5C6483ED36CE}" type="slidenum">
              <a:rPr lang="id-ID" smtClean="0"/>
              <a:t>‹#›</a:t>
            </a:fld>
            <a:endParaRPr lang="id-ID"/>
          </a:p>
        </p:txBody>
      </p:sp>
    </p:spTree>
    <p:extLst>
      <p:ext uri="{BB962C8B-B14F-4D97-AF65-F5344CB8AC3E}">
        <p14:creationId xmlns:p14="http://schemas.microsoft.com/office/powerpoint/2010/main" val="4423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899484E-CDDF-4EF1-9E45-7BB2352FB2E8}" type="datetimeFigureOut">
              <a:rPr lang="id-ID" smtClean="0"/>
              <a:t>19/10/2022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8D11BB-ED73-4476-9A21-5C6483ED36CE}" type="slidenum">
              <a:rPr lang="id-ID" smtClean="0"/>
              <a:t>‹#›</a:t>
            </a:fld>
            <a:endParaRPr lang="id-ID"/>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5569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99484E-CDDF-4EF1-9E45-7BB2352FB2E8}" type="datetimeFigureOut">
              <a:rPr lang="id-ID" smtClean="0"/>
              <a:t>19/10/2022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8D11BB-ED73-4476-9A21-5C6483ED36CE}" type="slidenum">
              <a:rPr lang="id-ID" smtClean="0"/>
              <a:t>‹#›</a:t>
            </a:fld>
            <a:endParaRPr lang="id-ID"/>
          </a:p>
        </p:txBody>
      </p:sp>
    </p:spTree>
    <p:extLst>
      <p:ext uri="{BB962C8B-B14F-4D97-AF65-F5344CB8AC3E}">
        <p14:creationId xmlns:p14="http://schemas.microsoft.com/office/powerpoint/2010/main" val="1315154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99484E-CDDF-4EF1-9E45-7BB2352FB2E8}" type="datetimeFigureOut">
              <a:rPr lang="id-ID" smtClean="0"/>
              <a:t>19/10/2022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A8D11BB-ED73-4476-9A21-5C6483ED36CE}" type="slidenum">
              <a:rPr lang="id-ID" smtClean="0"/>
              <a:t>‹#›</a:t>
            </a:fld>
            <a:endParaRPr lang="id-ID"/>
          </a:p>
        </p:txBody>
      </p:sp>
    </p:spTree>
    <p:extLst>
      <p:ext uri="{BB962C8B-B14F-4D97-AF65-F5344CB8AC3E}">
        <p14:creationId xmlns:p14="http://schemas.microsoft.com/office/powerpoint/2010/main" val="3749111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899484E-CDDF-4EF1-9E45-7BB2352FB2E8}" type="datetimeFigureOut">
              <a:rPr lang="id-ID" smtClean="0"/>
              <a:t>19/10/2022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A8D11BB-ED73-4476-9A21-5C6483ED36CE}" type="slidenum">
              <a:rPr lang="id-ID" smtClean="0"/>
              <a:t>‹#›</a:t>
            </a:fld>
            <a:endParaRPr lang="id-ID"/>
          </a:p>
        </p:txBody>
      </p:sp>
    </p:spTree>
    <p:extLst>
      <p:ext uri="{BB962C8B-B14F-4D97-AF65-F5344CB8AC3E}">
        <p14:creationId xmlns:p14="http://schemas.microsoft.com/office/powerpoint/2010/main" val="92327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9484E-CDDF-4EF1-9E45-7BB2352FB2E8}" type="datetimeFigureOut">
              <a:rPr lang="id-ID" smtClean="0"/>
              <a:t>19/10/2022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A8D11BB-ED73-4476-9A21-5C6483ED36CE}" type="slidenum">
              <a:rPr lang="id-ID" smtClean="0"/>
              <a:t>‹#›</a:t>
            </a:fld>
            <a:endParaRPr lang="id-ID"/>
          </a:p>
        </p:txBody>
      </p:sp>
    </p:spTree>
    <p:extLst>
      <p:ext uri="{BB962C8B-B14F-4D97-AF65-F5344CB8AC3E}">
        <p14:creationId xmlns:p14="http://schemas.microsoft.com/office/powerpoint/2010/main" val="786249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899484E-CDDF-4EF1-9E45-7BB2352FB2E8}" type="datetimeFigureOut">
              <a:rPr lang="id-ID" smtClean="0"/>
              <a:t>19/10/2022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8D11BB-ED73-4476-9A21-5C6483ED36CE}" type="slidenum">
              <a:rPr lang="id-ID" smtClean="0"/>
              <a:t>‹#›</a:t>
            </a:fld>
            <a:endParaRPr lang="id-ID"/>
          </a:p>
        </p:txBody>
      </p:sp>
    </p:spTree>
    <p:extLst>
      <p:ext uri="{BB962C8B-B14F-4D97-AF65-F5344CB8AC3E}">
        <p14:creationId xmlns:p14="http://schemas.microsoft.com/office/powerpoint/2010/main" val="1725399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899484E-CDDF-4EF1-9E45-7BB2352FB2E8}" type="datetimeFigureOut">
              <a:rPr lang="id-ID" smtClean="0"/>
              <a:t>19/10/2022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8D11BB-ED73-4476-9A21-5C6483ED36CE}" type="slidenum">
              <a:rPr lang="id-ID" smtClean="0"/>
              <a:t>‹#›</a:t>
            </a:fld>
            <a:endParaRPr lang="id-ID"/>
          </a:p>
        </p:txBody>
      </p:sp>
    </p:spTree>
    <p:extLst>
      <p:ext uri="{BB962C8B-B14F-4D97-AF65-F5344CB8AC3E}">
        <p14:creationId xmlns:p14="http://schemas.microsoft.com/office/powerpoint/2010/main" val="315921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E899484E-CDDF-4EF1-9E45-7BB2352FB2E8}" type="datetimeFigureOut">
              <a:rPr lang="id-ID" smtClean="0"/>
              <a:t>19/10/2022</a:t>
            </a:fld>
            <a:endParaRPr lang="id-ID"/>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id-ID"/>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3A8D11BB-ED73-4476-9A21-5C6483ED36CE}" type="slidenum">
              <a:rPr lang="id-ID" smtClean="0"/>
              <a:t>‹#›</a:t>
            </a:fld>
            <a:endParaRPr lang="id-ID"/>
          </a:p>
        </p:txBody>
      </p:sp>
    </p:spTree>
    <p:extLst>
      <p:ext uri="{BB962C8B-B14F-4D97-AF65-F5344CB8AC3E}">
        <p14:creationId xmlns:p14="http://schemas.microsoft.com/office/powerpoint/2010/main" val="257950029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hyperlink" Target="https://kumparan.com/topic/peneliti"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2885585"/>
          </a:xfrm>
        </p:spPr>
        <p:txBody>
          <a:bodyPr>
            <a:normAutofit fontScale="90000"/>
          </a:bodyPr>
          <a:lstStyle/>
          <a:p>
            <a:pPr algn="ctr"/>
            <a:r>
              <a:rPr lang="en-US" dirty="0" err="1"/>
              <a:t>Rumusan</a:t>
            </a:r>
            <a:r>
              <a:rPr lang="en-US" dirty="0"/>
              <a:t> </a:t>
            </a:r>
            <a:r>
              <a:rPr lang="en-US" dirty="0" err="1"/>
              <a:t>Masalah</a:t>
            </a:r>
            <a:r>
              <a:rPr lang="en-US" dirty="0"/>
              <a:t>, </a:t>
            </a:r>
            <a:r>
              <a:rPr lang="en-US" dirty="0" err="1"/>
              <a:t>Tujuan</a:t>
            </a:r>
            <a:r>
              <a:rPr lang="en-US" dirty="0"/>
              <a:t> </a:t>
            </a:r>
            <a:r>
              <a:rPr lang="en-US" dirty="0" err="1"/>
              <a:t>dan</a:t>
            </a:r>
            <a:r>
              <a:rPr lang="en-US" dirty="0"/>
              <a:t> </a:t>
            </a:r>
            <a:r>
              <a:rPr lang="en-US" dirty="0" err="1"/>
              <a:t>Manfaat</a:t>
            </a:r>
            <a:r>
              <a:rPr lang="en-US" dirty="0"/>
              <a:t> </a:t>
            </a:r>
            <a:r>
              <a:rPr lang="en-US" dirty="0" err="1"/>
              <a:t>Penelitian</a:t>
            </a:r>
            <a:endParaRPr lang="id-ID" dirty="0"/>
          </a:p>
        </p:txBody>
      </p:sp>
      <p:sp>
        <p:nvSpPr>
          <p:cNvPr id="3" name="Subtitle 2"/>
          <p:cNvSpPr>
            <a:spLocks noGrp="1"/>
          </p:cNvSpPr>
          <p:nvPr>
            <p:ph type="subTitle" idx="1"/>
          </p:nvPr>
        </p:nvSpPr>
        <p:spPr/>
        <p:txBody>
          <a:bodyPr/>
          <a:lstStyle/>
          <a:p>
            <a:pPr algn="ctr"/>
            <a:r>
              <a:rPr lang="id-ID" dirty="0" smtClean="0"/>
              <a:t>- Novita Wulandari -</a:t>
            </a:r>
            <a:endParaRPr lang="id-ID" dirty="0"/>
          </a:p>
        </p:txBody>
      </p:sp>
    </p:spTree>
    <p:extLst>
      <p:ext uri="{BB962C8B-B14F-4D97-AF65-F5344CB8AC3E}">
        <p14:creationId xmlns:p14="http://schemas.microsoft.com/office/powerpoint/2010/main" val="4141536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261872" y="365760"/>
            <a:ext cx="9692640" cy="627017"/>
          </a:xfrm>
        </p:spPr>
        <p:txBody>
          <a:bodyPr>
            <a:normAutofit fontScale="90000"/>
          </a:bodyPr>
          <a:lstStyle/>
          <a:p>
            <a:r>
              <a:rPr lang="id-ID" dirty="0" smtClean="0"/>
              <a:t>TUJUAN PENELITIAN</a:t>
            </a:r>
            <a:endParaRPr lang="id-ID" dirty="0"/>
          </a:p>
        </p:txBody>
      </p:sp>
      <p:sp>
        <p:nvSpPr>
          <p:cNvPr id="6" name="Text Placeholder 5"/>
          <p:cNvSpPr>
            <a:spLocks noGrp="1"/>
          </p:cNvSpPr>
          <p:nvPr>
            <p:ph type="body" idx="1"/>
          </p:nvPr>
        </p:nvSpPr>
        <p:spPr/>
        <p:txBody>
          <a:bodyPr/>
          <a:lstStyle/>
          <a:p>
            <a:r>
              <a:rPr lang="id-ID" b="1" dirty="0"/>
              <a:t>Tujuan Penelitian secara Umum</a:t>
            </a:r>
            <a:endParaRPr lang="id-ID" dirty="0"/>
          </a:p>
        </p:txBody>
      </p:sp>
      <p:sp>
        <p:nvSpPr>
          <p:cNvPr id="7" name="Content Placeholder 6"/>
          <p:cNvSpPr>
            <a:spLocks noGrp="1"/>
          </p:cNvSpPr>
          <p:nvPr>
            <p:ph sz="half" idx="2"/>
          </p:nvPr>
        </p:nvSpPr>
        <p:spPr/>
        <p:txBody>
          <a:bodyPr/>
          <a:lstStyle/>
          <a:p>
            <a:r>
              <a:rPr lang="id-ID" dirty="0"/>
              <a:t>Untuk memperoleh pengetahuan atau penemuan baru.</a:t>
            </a:r>
          </a:p>
          <a:p>
            <a:r>
              <a:rPr lang="id-ID" dirty="0"/>
              <a:t>Sebagai pembuktian atau pengujian tentang kebenaran dari pengetahuan yang sudah ada.</a:t>
            </a:r>
          </a:p>
          <a:p>
            <a:r>
              <a:rPr lang="id-ID" dirty="0"/>
              <a:t>Sebagai pengembangan pengetahuan suatu bidang keilmuan yang sudah ada. Intinya semua penelitian yang dilakukan oleh seseorang pasti memiliki tujuan tertentu.</a:t>
            </a:r>
          </a:p>
          <a:p>
            <a:endParaRPr lang="id-ID" dirty="0"/>
          </a:p>
        </p:txBody>
      </p:sp>
      <p:sp>
        <p:nvSpPr>
          <p:cNvPr id="8" name="Text Placeholder 7"/>
          <p:cNvSpPr>
            <a:spLocks noGrp="1"/>
          </p:cNvSpPr>
          <p:nvPr>
            <p:ph type="body" sz="quarter" idx="3"/>
          </p:nvPr>
        </p:nvSpPr>
        <p:spPr/>
        <p:txBody>
          <a:bodyPr/>
          <a:lstStyle/>
          <a:p>
            <a:r>
              <a:rPr lang="id-ID" b="1" dirty="0"/>
              <a:t>Tujuan Penelitian secara Khusus</a:t>
            </a:r>
            <a:endParaRPr lang="id-ID" dirty="0"/>
          </a:p>
        </p:txBody>
      </p:sp>
      <p:sp>
        <p:nvSpPr>
          <p:cNvPr id="9" name="Content Placeholder 8"/>
          <p:cNvSpPr>
            <a:spLocks noGrp="1"/>
          </p:cNvSpPr>
          <p:nvPr>
            <p:ph sz="quarter" idx="4"/>
          </p:nvPr>
        </p:nvSpPr>
        <p:spPr/>
        <p:txBody>
          <a:bodyPr>
            <a:normAutofit fontScale="77500" lnSpcReduction="20000"/>
          </a:bodyPr>
          <a:lstStyle/>
          <a:p>
            <a:r>
              <a:rPr lang="id-ID" dirty="0"/>
              <a:t>Penelitian yang bertujuan eksploratif, menggali suatu hal atau permasalahan yang sedang diteliti.</a:t>
            </a:r>
          </a:p>
          <a:p>
            <a:r>
              <a:rPr lang="id-ID" dirty="0"/>
              <a:t>Bertujuan untuk pengembangan, di mana peneliti ingin mengembangkan teori, pandangan ilmiah tertentu menjadi lebih luas sebagai sarana pemecahan berbagai masalah di masyarakat.</a:t>
            </a:r>
          </a:p>
          <a:p>
            <a:r>
              <a:rPr lang="id-ID" dirty="0"/>
              <a:t>Untuk menguji atau memverifikasi suatu topik atau permasalahan di mana hasilnya bisa memperkuat teori atau pandangan tertentu dan juga bisa menolak hasil teori atau pandangan itu.</a:t>
            </a:r>
          </a:p>
          <a:p>
            <a:r>
              <a:rPr lang="id-ID" dirty="0"/>
              <a:t>Penggunaan tujuan penelitian bisa sebagai sarana untuk mencari dan menemukan pengetahuan yang dapat dimanfaatkan langsung di dalam kehidupan. Penelitian jenis ini disebut juga dengan applied research.</a:t>
            </a:r>
          </a:p>
          <a:p>
            <a:endParaRPr lang="id-ID" dirty="0"/>
          </a:p>
        </p:txBody>
      </p:sp>
    </p:spTree>
    <p:extLst>
      <p:ext uri="{BB962C8B-B14F-4D97-AF65-F5344CB8AC3E}">
        <p14:creationId xmlns:p14="http://schemas.microsoft.com/office/powerpoint/2010/main" val="233329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MANFAAT PENELITIAN</a:t>
            </a:r>
            <a:endParaRPr lang="id-ID" dirty="0"/>
          </a:p>
        </p:txBody>
      </p:sp>
      <p:sp>
        <p:nvSpPr>
          <p:cNvPr id="7" name="Content Placeholder 6"/>
          <p:cNvSpPr>
            <a:spLocks noGrp="1"/>
          </p:cNvSpPr>
          <p:nvPr>
            <p:ph idx="1"/>
          </p:nvPr>
        </p:nvSpPr>
        <p:spPr/>
        <p:txBody>
          <a:bodyPr/>
          <a:lstStyle/>
          <a:p>
            <a:r>
              <a:rPr lang="id-ID" dirty="0"/>
              <a:t>Manfaat peneltian adalah kegunaan hasil penelitian nanti, baik bagi kepentingan pengembangan program maupun kepentingan ilmu pengetahuan. Oleh sebab itu, dalam manfaat penelitian ini harus diuraikan secara terperinci manfaat atau apa gunanya hasil penelitian nanti. Dengan kata lain, data (informasi) yang akan diperoleh dari penelitian tersebut akan dimanfaatkan untuk apa, dalam rangka pengembangan program kesehatan.  Dari segi ilmu, data atau informasi yang diperoleh dari  penelitian tersebut akan mempunyai kontribusi apa bagi engembangan ilm pengetahuan</a:t>
            </a:r>
            <a:endParaRPr lang="id-ID" dirty="0"/>
          </a:p>
        </p:txBody>
      </p:sp>
    </p:spTree>
    <p:extLst>
      <p:ext uri="{BB962C8B-B14F-4D97-AF65-F5344CB8AC3E}">
        <p14:creationId xmlns:p14="http://schemas.microsoft.com/office/powerpoint/2010/main" val="2468468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200" dirty="0"/>
              <a:t>Secara spesifik, manfaat </a:t>
            </a:r>
            <a:r>
              <a:rPr lang="id-ID" sz="3200" dirty="0" smtClean="0"/>
              <a:t>penelitian mencakup </a:t>
            </a:r>
            <a:r>
              <a:rPr lang="id-ID" sz="3200" dirty="0"/>
              <a:t>dua aspek, yakni:</a:t>
            </a:r>
            <a:endParaRPr lang="id-ID" sz="3200" dirty="0"/>
          </a:p>
        </p:txBody>
      </p:sp>
      <p:sp>
        <p:nvSpPr>
          <p:cNvPr id="4" name="Content Placeholder 3"/>
          <p:cNvSpPr>
            <a:spLocks noGrp="1"/>
          </p:cNvSpPr>
          <p:nvPr>
            <p:ph sz="half" idx="1"/>
          </p:nvPr>
        </p:nvSpPr>
        <p:spPr/>
        <p:txBody>
          <a:bodyPr/>
          <a:lstStyle/>
          <a:p>
            <a:r>
              <a:rPr lang="id-ID" dirty="0"/>
              <a:t>Manfaat praktis atau </a:t>
            </a:r>
            <a:r>
              <a:rPr lang="id-ID" dirty="0" smtClean="0"/>
              <a:t>aplikatif, Adalah </a:t>
            </a:r>
            <a:r>
              <a:rPr lang="id-ID" dirty="0"/>
              <a:t>manfaat penelitian dari aspek praktis atau aplikatif, yakni manfaat penelitian bagi program. Di bidang kesehatan dengan sendirinya manfaat penelitiannya adalah bagi pembangunan kesehatan atau bagi pengembangan program kesehatan</a:t>
            </a:r>
          </a:p>
          <a:p>
            <a:endParaRPr lang="id-ID" dirty="0"/>
          </a:p>
        </p:txBody>
      </p:sp>
      <p:sp>
        <p:nvSpPr>
          <p:cNvPr id="5" name="Content Placeholder 4"/>
          <p:cNvSpPr>
            <a:spLocks noGrp="1"/>
          </p:cNvSpPr>
          <p:nvPr>
            <p:ph sz="half" idx="2"/>
          </p:nvPr>
        </p:nvSpPr>
        <p:spPr/>
        <p:txBody>
          <a:bodyPr/>
          <a:lstStyle/>
          <a:p>
            <a:r>
              <a:rPr lang="id-ID" dirty="0"/>
              <a:t>Manfaat teoritis </a:t>
            </a:r>
            <a:r>
              <a:rPr lang="id-ID"/>
              <a:t>atau </a:t>
            </a:r>
            <a:r>
              <a:rPr lang="id-ID" smtClean="0"/>
              <a:t>akademis, Adalah </a:t>
            </a:r>
            <a:r>
              <a:rPr lang="id-ID" dirty="0"/>
              <a:t>manfaat penelitian dari aspek teoritis yakni manfaat penelitian bagi pengembangan ilmu. Di bidang kesehatan atau kedokteran dengan sendirinya manfaat peenlitian tersebut harus dapat menambah khasanah ilmu kesehatan, khususnya terkait dengan kekhususan bidang kesehatan yang diteliti.</a:t>
            </a:r>
          </a:p>
          <a:p>
            <a:endParaRPr lang="id-ID" dirty="0"/>
          </a:p>
        </p:txBody>
      </p:sp>
    </p:spTree>
    <p:extLst>
      <p:ext uri="{BB962C8B-B14F-4D97-AF65-F5344CB8AC3E}">
        <p14:creationId xmlns:p14="http://schemas.microsoft.com/office/powerpoint/2010/main" val="1694228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43861" y="2677885"/>
            <a:ext cx="9692640" cy="1325562"/>
          </a:xfrm>
        </p:spPr>
        <p:txBody>
          <a:bodyPr/>
          <a:lstStyle/>
          <a:p>
            <a:pPr algn="ctr"/>
            <a:r>
              <a:rPr lang="id-ID" dirty="0" smtClean="0"/>
              <a:t>TERIMAKASIH</a:t>
            </a:r>
            <a:endParaRPr lang="id-ID" dirty="0"/>
          </a:p>
        </p:txBody>
      </p:sp>
    </p:spTree>
    <p:extLst>
      <p:ext uri="{BB962C8B-B14F-4D97-AF65-F5344CB8AC3E}">
        <p14:creationId xmlns:p14="http://schemas.microsoft.com/office/powerpoint/2010/main" val="195578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875211"/>
          </a:xfrm>
        </p:spPr>
        <p:txBody>
          <a:bodyPr/>
          <a:lstStyle/>
          <a:p>
            <a:r>
              <a:rPr lang="id-ID" dirty="0" smtClean="0"/>
              <a:t>RUMUSAN MASALAH</a:t>
            </a:r>
            <a:endParaRPr lang="id-ID" dirty="0"/>
          </a:p>
        </p:txBody>
      </p:sp>
      <p:sp>
        <p:nvSpPr>
          <p:cNvPr id="3" name="Content Placeholder 2"/>
          <p:cNvSpPr>
            <a:spLocks noGrp="1"/>
          </p:cNvSpPr>
          <p:nvPr>
            <p:ph idx="1"/>
          </p:nvPr>
        </p:nvSpPr>
        <p:spPr/>
        <p:txBody>
          <a:bodyPr/>
          <a:lstStyle/>
          <a:p>
            <a:r>
              <a:rPr lang="id-ID" dirty="0"/>
              <a:t>Menurut Sugiyono (2013:35) berdasarkan level of explanation suatu gejala, maka secara umum terdapat tiga bentuk rumusan masalah, yaitu rumusan masalah deskriptif, komparatif dan </a:t>
            </a:r>
            <a:r>
              <a:rPr lang="id-ID" dirty="0" smtClean="0"/>
              <a:t>asosiatif.</a:t>
            </a:r>
          </a:p>
          <a:p>
            <a:r>
              <a:rPr lang="id-ID" dirty="0"/>
              <a:t>Rumusan masalah deskriptif adalah rumusan masalah yang memandu peneliti untuk mengungkapkan atau memotret situasi sosial yang akan diteliti secara menyeluruh, luas dan mendalam. </a:t>
            </a:r>
            <a:endParaRPr lang="id-ID" dirty="0" smtClean="0"/>
          </a:p>
          <a:p>
            <a:r>
              <a:rPr lang="id-ID" dirty="0"/>
              <a:t>Rumusan masalah komparatif adalah rumusan masalah yang memandu peneliti untuk membandingkan antara konteks sosial dengan domain satu dibandingkan dengan yang lain. </a:t>
            </a:r>
            <a:endParaRPr lang="id-ID" dirty="0" smtClean="0"/>
          </a:p>
          <a:p>
            <a:r>
              <a:rPr lang="id-ID" dirty="0"/>
              <a:t>Rumusan masalah asosiatif atau hubungan adalah rumusan masalah yang memandu peneliti untuk mengonstruksi hubungan antara situasi sosial atau domain satu dengan lainnya. </a:t>
            </a:r>
          </a:p>
        </p:txBody>
      </p:sp>
    </p:spTree>
    <p:extLst>
      <p:ext uri="{BB962C8B-B14F-4D97-AF65-F5344CB8AC3E}">
        <p14:creationId xmlns:p14="http://schemas.microsoft.com/office/powerpoint/2010/main" val="629840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875211"/>
          </a:xfrm>
        </p:spPr>
        <p:txBody>
          <a:bodyPr/>
          <a:lstStyle/>
          <a:p>
            <a:r>
              <a:rPr lang="id-ID" dirty="0" smtClean="0"/>
              <a:t>RUMUSAN MASALAH</a:t>
            </a:r>
            <a:endParaRPr lang="id-ID" dirty="0"/>
          </a:p>
        </p:txBody>
      </p:sp>
      <p:sp>
        <p:nvSpPr>
          <p:cNvPr id="3" name="Content Placeholder 2"/>
          <p:cNvSpPr>
            <a:spLocks noGrp="1"/>
          </p:cNvSpPr>
          <p:nvPr>
            <p:ph idx="1"/>
          </p:nvPr>
        </p:nvSpPr>
        <p:spPr/>
        <p:txBody>
          <a:bodyPr/>
          <a:lstStyle/>
          <a:p>
            <a:r>
              <a:rPr lang="id-ID" dirty="0"/>
              <a:t>rumusan masalah merupakan fokus penelitian masih bersifat sementara dan akan berkembang setelah peneliti masuk lapang atau situasi sosial tertentu. Namun demikian, setiap peneliti baik peneliti kuantitatif maupun kualitatif harus membuat rumusan masalah. Pertanyaan penelitian kualitatif dirumuskan dengan maksud untuk memahami gejala yang kompleks dalam kaitannya dengan aspek-aspek lain (</a:t>
            </a:r>
            <a:r>
              <a:rPr lang="id-ID" i="1" dirty="0"/>
              <a:t>in context</a:t>
            </a:r>
            <a:r>
              <a:rPr lang="id-ID" dirty="0"/>
              <a:t>).  </a:t>
            </a:r>
          </a:p>
        </p:txBody>
      </p:sp>
    </p:spTree>
    <p:extLst>
      <p:ext uri="{BB962C8B-B14F-4D97-AF65-F5344CB8AC3E}">
        <p14:creationId xmlns:p14="http://schemas.microsoft.com/office/powerpoint/2010/main" val="901368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5029" y="365760"/>
            <a:ext cx="9909483" cy="1325562"/>
          </a:xfrm>
        </p:spPr>
        <p:txBody>
          <a:bodyPr>
            <a:noAutofit/>
          </a:bodyPr>
          <a:lstStyle/>
          <a:p>
            <a:r>
              <a:rPr lang="id-ID" sz="2800" dirty="0"/>
              <a:t>Rumusan Masalah asosiatif dibagi menjadi tiga, yaitu: </a:t>
            </a:r>
            <a:r>
              <a:rPr lang="id-ID" sz="2800" dirty="0" smtClean="0"/>
              <a:t/>
            </a:r>
            <a:br>
              <a:rPr lang="id-ID" sz="2800" dirty="0" smtClean="0"/>
            </a:br>
            <a:r>
              <a:rPr lang="id-ID" sz="2800" dirty="0" smtClean="0"/>
              <a:t>(</a:t>
            </a:r>
            <a:r>
              <a:rPr lang="id-ID" sz="2800" dirty="0"/>
              <a:t>1) </a:t>
            </a:r>
            <a:r>
              <a:rPr lang="id-ID" sz="2800" dirty="0" smtClean="0"/>
              <a:t>Hubungan Simetris, (2) Kausal, dan (3) </a:t>
            </a:r>
            <a:r>
              <a:rPr lang="id-ID" sz="2800" i="1" dirty="0" smtClean="0"/>
              <a:t>Reciprocal</a:t>
            </a:r>
            <a:r>
              <a:rPr lang="id-ID" sz="2800" dirty="0" smtClean="0"/>
              <a:t> Atau Interaktif.</a:t>
            </a:r>
            <a:endParaRPr lang="id-ID"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62490013"/>
              </p:ext>
            </p:extLst>
          </p:nvPr>
        </p:nvGraphicFramePr>
        <p:xfrm>
          <a:off x="1392691" y="1920240"/>
          <a:ext cx="9096783" cy="4245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1961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940526"/>
          </a:xfrm>
        </p:spPr>
        <p:txBody>
          <a:bodyPr/>
          <a:lstStyle/>
          <a:p>
            <a:r>
              <a:rPr lang="id-ID" dirty="0" smtClean="0"/>
              <a:t>CIRI-CIRI RUMUSAN MASALAH</a:t>
            </a:r>
            <a:endParaRPr lang="id-ID" dirty="0"/>
          </a:p>
        </p:txBody>
      </p:sp>
      <p:sp>
        <p:nvSpPr>
          <p:cNvPr id="4" name="Content Placeholder 3"/>
          <p:cNvSpPr>
            <a:spLocks noGrp="1"/>
          </p:cNvSpPr>
          <p:nvPr>
            <p:ph sz="half" idx="1"/>
          </p:nvPr>
        </p:nvSpPr>
        <p:spPr/>
        <p:txBody>
          <a:bodyPr>
            <a:normAutofit/>
          </a:bodyPr>
          <a:lstStyle/>
          <a:p>
            <a:r>
              <a:rPr lang="id-ID" b="1" dirty="0" smtClean="0"/>
              <a:t>Kontribusi : </a:t>
            </a:r>
            <a:r>
              <a:rPr lang="id-ID" dirty="0" smtClean="0"/>
              <a:t>Rumusan </a:t>
            </a:r>
            <a:r>
              <a:rPr lang="id-ID" dirty="0"/>
              <a:t>masalah yang baik adalah dapat memberikan kontribusi ke beberapa aspek, seperti pengembangan teori baru dan perbaikan metode</a:t>
            </a:r>
            <a:r>
              <a:rPr lang="id-ID" dirty="0" smtClean="0"/>
              <a:t>.</a:t>
            </a:r>
          </a:p>
          <a:p>
            <a:r>
              <a:rPr lang="id-ID" b="1" dirty="0" smtClean="0"/>
              <a:t>Orisinalitas :</a:t>
            </a:r>
            <a:r>
              <a:rPr lang="id-ID" dirty="0"/>
              <a:t> </a:t>
            </a:r>
            <a:r>
              <a:rPr lang="id-ID" dirty="0" smtClean="0"/>
              <a:t>Kemudian</a:t>
            </a:r>
            <a:r>
              <a:rPr lang="id-ID" dirty="0"/>
              <a:t>, setiap rumusan masalah harus bersifat orisinal yang berarti bukan bentuk pengulangan dari penelitian lainnya.</a:t>
            </a:r>
          </a:p>
          <a:p>
            <a:endParaRPr lang="id-ID" dirty="0"/>
          </a:p>
          <a:p>
            <a:endParaRPr lang="id-ID" dirty="0"/>
          </a:p>
        </p:txBody>
      </p:sp>
      <p:sp>
        <p:nvSpPr>
          <p:cNvPr id="5" name="Content Placeholder 4"/>
          <p:cNvSpPr>
            <a:spLocks noGrp="1"/>
          </p:cNvSpPr>
          <p:nvPr>
            <p:ph sz="half" idx="2"/>
          </p:nvPr>
        </p:nvSpPr>
        <p:spPr/>
        <p:txBody>
          <a:bodyPr>
            <a:normAutofit/>
          </a:bodyPr>
          <a:lstStyle/>
          <a:p>
            <a:r>
              <a:rPr lang="id-ID" b="1" dirty="0"/>
              <a:t>Pernyataan </a:t>
            </a:r>
            <a:r>
              <a:rPr lang="id-ID" b="1" dirty="0" smtClean="0"/>
              <a:t>permasalahan : </a:t>
            </a:r>
            <a:r>
              <a:rPr lang="id-ID" dirty="0" smtClean="0"/>
              <a:t>berbentuk </a:t>
            </a:r>
            <a:r>
              <a:rPr lang="id-ID" dirty="0"/>
              <a:t>singkat, padat, jelas, dan mengandung nilai penelitian. Rumusan masalah biasanya berbentuk fenomena yang terjadi dan dapat diukur oleh peneliti</a:t>
            </a:r>
            <a:r>
              <a:rPr lang="id-ID" dirty="0" smtClean="0"/>
              <a:t>.</a:t>
            </a:r>
          </a:p>
          <a:p>
            <a:r>
              <a:rPr lang="id-ID" b="1" dirty="0"/>
              <a:t>Aspek </a:t>
            </a:r>
            <a:r>
              <a:rPr lang="id-ID" b="1" dirty="0" smtClean="0"/>
              <a:t>kelayakan : </a:t>
            </a:r>
            <a:r>
              <a:rPr lang="id-ID" dirty="0" smtClean="0"/>
              <a:t>Suatu </a:t>
            </a:r>
            <a:r>
              <a:rPr lang="id-ID" dirty="0"/>
              <a:t>rumusan masalah yang dibuat harus sesuai dengan tingkat kemampuan dan keterampilan yang dimiliki </a:t>
            </a:r>
            <a:r>
              <a:rPr lang="id-ID" dirty="0">
                <a:hlinkClick r:id="rId2"/>
              </a:rPr>
              <a:t>peneliti</a:t>
            </a:r>
            <a:r>
              <a:rPr lang="id-ID" dirty="0"/>
              <a:t>. Dengan begitu, rumusan masalah tersebut dapat dijawab dan memiliki daya dukung berupa fasilitas, data, dan sumber daya lainnya.</a:t>
            </a:r>
          </a:p>
          <a:p>
            <a:endParaRPr lang="id-ID" dirty="0"/>
          </a:p>
          <a:p>
            <a:endParaRPr lang="id-ID" dirty="0"/>
          </a:p>
        </p:txBody>
      </p:sp>
    </p:spTree>
    <p:extLst>
      <p:ext uri="{BB962C8B-B14F-4D97-AF65-F5344CB8AC3E}">
        <p14:creationId xmlns:p14="http://schemas.microsoft.com/office/powerpoint/2010/main" val="1654075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337" y="326822"/>
            <a:ext cx="9692640" cy="966902"/>
          </a:xfrm>
        </p:spPr>
        <p:txBody>
          <a:bodyPr>
            <a:normAutofit/>
          </a:bodyPr>
          <a:lstStyle/>
          <a:p>
            <a:r>
              <a:rPr lang="id-ID" b="1" dirty="0" smtClean="0"/>
              <a:t>Tips Membuat Rumusan Masalah</a:t>
            </a:r>
            <a:endParaRPr lang="id-ID" dirty="0"/>
          </a:p>
        </p:txBody>
      </p:sp>
      <p:sp>
        <p:nvSpPr>
          <p:cNvPr id="7" name="Content Placeholder 6"/>
          <p:cNvSpPr>
            <a:spLocks noGrp="1"/>
          </p:cNvSpPr>
          <p:nvPr>
            <p:ph idx="1"/>
          </p:nvPr>
        </p:nvSpPr>
        <p:spPr/>
        <p:txBody>
          <a:bodyPr/>
          <a:lstStyle/>
          <a:p>
            <a:pPr marL="342900" lvl="0" indent="-342900" eaLnBrk="0" fontAlgn="base" hangingPunct="0">
              <a:lnSpc>
                <a:spcPct val="100000"/>
              </a:lnSpc>
              <a:spcBef>
                <a:spcPct val="0"/>
              </a:spcBef>
              <a:spcAft>
                <a:spcPct val="0"/>
              </a:spcAft>
              <a:buClrTx/>
              <a:buSzTx/>
              <a:buFont typeface="+mj-lt"/>
              <a:buAutoNum type="arabicPeriod"/>
            </a:pPr>
            <a:r>
              <a:rPr lang="id-ID" altLang="id-ID" dirty="0">
                <a:solidFill>
                  <a:srgbClr val="000000"/>
                </a:solidFill>
                <a:latin typeface="PT Serif"/>
              </a:rPr>
              <a:t>Buat perumusan atas suatu fenomena atau permasalahan yang sedang dihadapi.</a:t>
            </a:r>
            <a:endParaRPr lang="id-ID" altLang="id-ID" sz="1400" dirty="0">
              <a:solidFill>
                <a:srgbClr val="000000"/>
              </a:solidFill>
              <a:latin typeface="Heebo"/>
            </a:endParaRPr>
          </a:p>
          <a:p>
            <a:pPr marL="342900" lvl="0" indent="-342900" eaLnBrk="0" fontAlgn="base" hangingPunct="0">
              <a:lnSpc>
                <a:spcPct val="100000"/>
              </a:lnSpc>
              <a:spcBef>
                <a:spcPct val="0"/>
              </a:spcBef>
              <a:spcAft>
                <a:spcPct val="0"/>
              </a:spcAft>
              <a:buClrTx/>
              <a:buSzTx/>
              <a:buFont typeface="+mj-lt"/>
              <a:buAutoNum type="arabicPeriod"/>
            </a:pPr>
            <a:r>
              <a:rPr lang="id-ID" altLang="id-ID" dirty="0">
                <a:solidFill>
                  <a:srgbClr val="000000"/>
                </a:solidFill>
                <a:latin typeface="PT Serif"/>
              </a:rPr>
              <a:t>Identifikasi kesenjangan yang ada dalam fenomena tersebut.</a:t>
            </a:r>
            <a:endParaRPr lang="id-ID" altLang="id-ID" sz="1400" dirty="0">
              <a:solidFill>
                <a:srgbClr val="000000"/>
              </a:solidFill>
              <a:latin typeface="Heebo"/>
            </a:endParaRPr>
          </a:p>
          <a:p>
            <a:pPr marL="342900" lvl="0" indent="-342900" eaLnBrk="0" fontAlgn="base" hangingPunct="0">
              <a:lnSpc>
                <a:spcPct val="100000"/>
              </a:lnSpc>
              <a:spcBef>
                <a:spcPct val="0"/>
              </a:spcBef>
              <a:spcAft>
                <a:spcPct val="0"/>
              </a:spcAft>
              <a:buClrTx/>
              <a:buSzTx/>
              <a:buFont typeface="+mj-lt"/>
              <a:buAutoNum type="arabicPeriod"/>
            </a:pPr>
            <a:r>
              <a:rPr lang="id-ID" altLang="id-ID" dirty="0">
                <a:solidFill>
                  <a:srgbClr val="000000"/>
                </a:solidFill>
                <a:latin typeface="PT Serif"/>
              </a:rPr>
              <a:t>Cari data-data dan sumber informasi yang bisa menunjang fenomena penelitian.</a:t>
            </a:r>
            <a:endParaRPr lang="id-ID" altLang="id-ID" sz="1400" dirty="0">
              <a:solidFill>
                <a:srgbClr val="000000"/>
              </a:solidFill>
              <a:latin typeface="Heebo"/>
            </a:endParaRPr>
          </a:p>
          <a:p>
            <a:pPr marL="342900" lvl="0" indent="-342900" eaLnBrk="0" fontAlgn="base" hangingPunct="0">
              <a:lnSpc>
                <a:spcPct val="100000"/>
              </a:lnSpc>
              <a:spcBef>
                <a:spcPct val="0"/>
              </a:spcBef>
              <a:spcAft>
                <a:spcPct val="0"/>
              </a:spcAft>
              <a:buClrTx/>
              <a:buSzTx/>
              <a:buFont typeface="+mj-lt"/>
              <a:buAutoNum type="arabicPeriod"/>
            </a:pPr>
            <a:r>
              <a:rPr lang="id-ID" altLang="id-ID" dirty="0">
                <a:solidFill>
                  <a:srgbClr val="000000"/>
                </a:solidFill>
                <a:latin typeface="PT Serif"/>
              </a:rPr>
              <a:t>Pilih fokus utama dari fenomena yang akan diangkat dan memiliki keterkaitan antara satu dengan yang lainnya.</a:t>
            </a:r>
            <a:endParaRPr lang="id-ID" altLang="id-ID" sz="1400" dirty="0">
              <a:solidFill>
                <a:srgbClr val="000000"/>
              </a:solidFill>
              <a:latin typeface="Heebo"/>
            </a:endParaRPr>
          </a:p>
          <a:p>
            <a:pPr marL="342900" lvl="0" indent="-342900" eaLnBrk="0" fontAlgn="base" hangingPunct="0">
              <a:lnSpc>
                <a:spcPct val="100000"/>
              </a:lnSpc>
              <a:spcBef>
                <a:spcPct val="0"/>
              </a:spcBef>
              <a:spcAft>
                <a:spcPct val="0"/>
              </a:spcAft>
              <a:buClrTx/>
              <a:buSzTx/>
              <a:buFont typeface="+mj-lt"/>
              <a:buAutoNum type="arabicPeriod"/>
            </a:pPr>
            <a:r>
              <a:rPr lang="id-ID" altLang="id-ID" dirty="0">
                <a:solidFill>
                  <a:srgbClr val="000000"/>
                </a:solidFill>
                <a:latin typeface="PT Serif"/>
              </a:rPr>
              <a:t>Hubungkan rumusan masalah dengan teori yang ada.</a:t>
            </a:r>
            <a:endParaRPr lang="id-ID" altLang="id-ID" sz="1400" dirty="0">
              <a:solidFill>
                <a:srgbClr val="000000"/>
              </a:solidFill>
              <a:latin typeface="Heebo"/>
            </a:endParaRPr>
          </a:p>
          <a:p>
            <a:pPr marL="342900" lvl="0" indent="-342900" eaLnBrk="0" fontAlgn="base" hangingPunct="0">
              <a:lnSpc>
                <a:spcPct val="100000"/>
              </a:lnSpc>
              <a:spcBef>
                <a:spcPct val="0"/>
              </a:spcBef>
              <a:spcAft>
                <a:spcPct val="0"/>
              </a:spcAft>
              <a:buClrTx/>
              <a:buSzTx/>
              <a:buFont typeface="+mj-lt"/>
              <a:buAutoNum type="arabicPeriod"/>
            </a:pPr>
            <a:r>
              <a:rPr lang="id-ID" altLang="id-ID" dirty="0">
                <a:solidFill>
                  <a:srgbClr val="000000"/>
                </a:solidFill>
                <a:latin typeface="PT Serif"/>
              </a:rPr>
              <a:t>Sesuaikan metode penelitian dengan rumusan masalah yang akan diangkat oleh peneliti.</a:t>
            </a:r>
            <a:endParaRPr lang="id-ID" altLang="id-ID" sz="1400" dirty="0">
              <a:solidFill>
                <a:srgbClr val="000000"/>
              </a:solidFill>
              <a:latin typeface="Heebo"/>
            </a:endParaRPr>
          </a:p>
          <a:p>
            <a:pPr marL="342900" lvl="0" indent="-342900" eaLnBrk="0" fontAlgn="base" hangingPunct="0">
              <a:lnSpc>
                <a:spcPct val="100000"/>
              </a:lnSpc>
              <a:spcBef>
                <a:spcPct val="0"/>
              </a:spcBef>
              <a:spcAft>
                <a:spcPct val="0"/>
              </a:spcAft>
              <a:buClrTx/>
              <a:buSzTx/>
              <a:buFont typeface="+mj-lt"/>
              <a:buAutoNum type="arabicPeriod"/>
            </a:pPr>
            <a:r>
              <a:rPr lang="id-ID" altLang="id-ID" dirty="0">
                <a:solidFill>
                  <a:srgbClr val="000000"/>
                </a:solidFill>
                <a:latin typeface="PT Serif"/>
              </a:rPr>
              <a:t>Susun kalimat rumusan masalah sesuai topik permasalahan dan judul penelitian.</a:t>
            </a:r>
            <a:endParaRPr lang="id-ID" altLang="id-ID" sz="1400" dirty="0">
              <a:solidFill>
                <a:srgbClr val="000000"/>
              </a:solidFill>
              <a:latin typeface="Heebo"/>
            </a:endParaRPr>
          </a:p>
          <a:p>
            <a:pPr marL="342900" lvl="0" indent="-342900" eaLnBrk="0" fontAlgn="base" hangingPunct="0">
              <a:lnSpc>
                <a:spcPct val="100000"/>
              </a:lnSpc>
              <a:spcBef>
                <a:spcPct val="0"/>
              </a:spcBef>
              <a:spcAft>
                <a:spcPct val="0"/>
              </a:spcAft>
              <a:buClrTx/>
              <a:buSzTx/>
              <a:buFont typeface="+mj-lt"/>
              <a:buAutoNum type="arabicPeriod"/>
            </a:pPr>
            <a:r>
              <a:rPr lang="id-ID" altLang="id-ID" dirty="0">
                <a:solidFill>
                  <a:srgbClr val="000000"/>
                </a:solidFill>
                <a:latin typeface="PT Serif"/>
              </a:rPr>
              <a:t>Pastikan rumusan masalah yang diangkat sesuai dengan tujuan penelitian dan kemampuan yang dimiliki oleh peneliti</a:t>
            </a:r>
            <a:endParaRPr lang="id-ID" dirty="0"/>
          </a:p>
        </p:txBody>
      </p:sp>
    </p:spTree>
    <p:extLst>
      <p:ext uri="{BB962C8B-B14F-4D97-AF65-F5344CB8AC3E}">
        <p14:creationId xmlns:p14="http://schemas.microsoft.com/office/powerpoint/2010/main" val="1332550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200" dirty="0" smtClean="0"/>
              <a:t>Dasar Membuat Rumusan Masalah yaitu </a:t>
            </a:r>
            <a:r>
              <a:rPr lang="id-ID" sz="3200" dirty="0"/>
              <a:t>5W1H</a:t>
            </a:r>
          </a:p>
        </p:txBody>
      </p:sp>
      <p:sp>
        <p:nvSpPr>
          <p:cNvPr id="3" name="Content Placeholder 2"/>
          <p:cNvSpPr>
            <a:spLocks noGrp="1"/>
          </p:cNvSpPr>
          <p:nvPr>
            <p:ph idx="1"/>
          </p:nvPr>
        </p:nvSpPr>
        <p:spPr>
          <a:xfrm>
            <a:off x="1261872" y="2037805"/>
            <a:ext cx="9175351" cy="4402183"/>
          </a:xfrm>
        </p:spPr>
        <p:txBody>
          <a:bodyPr>
            <a:normAutofit lnSpcReduction="10000"/>
          </a:bodyPr>
          <a:lstStyle/>
          <a:p>
            <a:r>
              <a:rPr lang="en-US" sz="2400" b="1" i="1" dirty="0"/>
              <a:t>What</a:t>
            </a:r>
            <a:r>
              <a:rPr lang="en-US" sz="2400" b="1" dirty="0"/>
              <a:t> (</a:t>
            </a:r>
            <a:r>
              <a:rPr lang="en-US" sz="2400" b="1" dirty="0" err="1"/>
              <a:t>apa</a:t>
            </a:r>
            <a:r>
              <a:rPr lang="en-US" sz="2400" b="1" dirty="0" smtClean="0"/>
              <a:t>)</a:t>
            </a:r>
            <a:r>
              <a:rPr lang="id-ID" sz="2400" b="1" dirty="0" smtClean="0"/>
              <a:t> </a:t>
            </a:r>
            <a:r>
              <a:rPr lang="id-ID" sz="2400" dirty="0" smtClean="0"/>
              <a:t>: </a:t>
            </a:r>
            <a:r>
              <a:rPr lang="id-ID" dirty="0"/>
              <a:t>merupakan unsur pertama yang wajib ada dalam suatu penulisan. Sebab, suatu tulisan pasti mempunyai tema atau inti cerita yang ingin disampaikan.</a:t>
            </a:r>
            <a:endParaRPr lang="en-US" sz="2400" dirty="0"/>
          </a:p>
          <a:p>
            <a:r>
              <a:rPr lang="en-US" sz="2400" i="1" dirty="0"/>
              <a:t>Where</a:t>
            </a:r>
            <a:r>
              <a:rPr lang="en-US" sz="2400" dirty="0"/>
              <a:t> (</a:t>
            </a:r>
            <a:r>
              <a:rPr lang="en-US" sz="2400" dirty="0" err="1"/>
              <a:t>dimana</a:t>
            </a:r>
            <a:r>
              <a:rPr lang="en-US" sz="2400" dirty="0" smtClean="0"/>
              <a:t>)</a:t>
            </a:r>
            <a:r>
              <a:rPr lang="id-ID" sz="2400" dirty="0" smtClean="0"/>
              <a:t> : </a:t>
            </a:r>
            <a:r>
              <a:rPr lang="id-ID" dirty="0"/>
              <a:t>untuk mendukung pembaca dalam memahami alur cerita disertai keterangan tempat yang jelas atas suatu peristiwa.</a:t>
            </a:r>
            <a:endParaRPr lang="en-US" sz="2400" dirty="0"/>
          </a:p>
          <a:p>
            <a:r>
              <a:rPr lang="en-US" sz="2400" i="1" dirty="0"/>
              <a:t>When</a:t>
            </a:r>
            <a:r>
              <a:rPr lang="en-US" sz="2400" dirty="0"/>
              <a:t> (</a:t>
            </a:r>
            <a:r>
              <a:rPr lang="en-US" sz="2400" dirty="0" err="1"/>
              <a:t>kapan</a:t>
            </a:r>
            <a:r>
              <a:rPr lang="en-US" sz="2400" dirty="0" smtClean="0"/>
              <a:t>)</a:t>
            </a:r>
            <a:r>
              <a:rPr lang="id-ID" sz="2400" dirty="0" smtClean="0"/>
              <a:t> : </a:t>
            </a:r>
            <a:r>
              <a:rPr lang="id-ID" dirty="0"/>
              <a:t>untuk memberikan informasi yang akurat terhadap peristiwa yang terjadi tersebut.</a:t>
            </a:r>
            <a:endParaRPr lang="en-US" sz="2400" dirty="0"/>
          </a:p>
          <a:p>
            <a:r>
              <a:rPr lang="en-US" sz="2400" i="1" dirty="0"/>
              <a:t>Who</a:t>
            </a:r>
            <a:r>
              <a:rPr lang="en-US" sz="2400" dirty="0"/>
              <a:t> (</a:t>
            </a:r>
            <a:r>
              <a:rPr lang="en-US" sz="2400" dirty="0" err="1"/>
              <a:t>siapa</a:t>
            </a:r>
            <a:r>
              <a:rPr lang="en-US" sz="2400" dirty="0" smtClean="0"/>
              <a:t>)</a:t>
            </a:r>
            <a:r>
              <a:rPr lang="id-ID" sz="2400" dirty="0" smtClean="0"/>
              <a:t> : u</a:t>
            </a:r>
            <a:r>
              <a:rPr lang="id-ID" dirty="0" smtClean="0"/>
              <a:t>ntuk </a:t>
            </a:r>
            <a:r>
              <a:rPr lang="id-ID" dirty="0"/>
              <a:t>memberikan informasi seputar orang-orang yang terlibat dalam </a:t>
            </a:r>
            <a:r>
              <a:rPr lang="id-ID" dirty="0" smtClean="0"/>
              <a:t>fokus penelitian.</a:t>
            </a:r>
            <a:endParaRPr lang="en-US" sz="2400" dirty="0"/>
          </a:p>
          <a:p>
            <a:r>
              <a:rPr lang="en-US" sz="2400" i="1" dirty="0"/>
              <a:t>Why</a:t>
            </a:r>
            <a:r>
              <a:rPr lang="en-US" sz="2400" dirty="0"/>
              <a:t> (</a:t>
            </a:r>
            <a:r>
              <a:rPr lang="en-US" sz="2400" dirty="0" err="1"/>
              <a:t>mengapa</a:t>
            </a:r>
            <a:r>
              <a:rPr lang="en-US" sz="2400" dirty="0" smtClean="0"/>
              <a:t>)</a:t>
            </a:r>
            <a:r>
              <a:rPr lang="id-ID" sz="2400" dirty="0" smtClean="0"/>
              <a:t> : </a:t>
            </a:r>
            <a:r>
              <a:rPr lang="id-ID" dirty="0"/>
              <a:t>untuk menjelaskan sebab suatu peristiwa terjadi.</a:t>
            </a:r>
            <a:endParaRPr lang="en-US" sz="2400" dirty="0"/>
          </a:p>
          <a:p>
            <a:r>
              <a:rPr lang="en-US" sz="2400" i="1" dirty="0"/>
              <a:t>How</a:t>
            </a:r>
            <a:r>
              <a:rPr lang="en-US" sz="2400" dirty="0"/>
              <a:t> (</a:t>
            </a:r>
            <a:r>
              <a:rPr lang="en-US" sz="2400" dirty="0" err="1"/>
              <a:t>bagaimana</a:t>
            </a:r>
            <a:r>
              <a:rPr lang="en-US" sz="2400" dirty="0" smtClean="0"/>
              <a:t>)</a:t>
            </a:r>
            <a:r>
              <a:rPr lang="id-ID" sz="2400" dirty="0" smtClean="0"/>
              <a:t> : </a:t>
            </a:r>
            <a:r>
              <a:rPr lang="id-ID" dirty="0"/>
              <a:t>untuk menjabarkan bagaimana proses terjadinya </a:t>
            </a:r>
            <a:r>
              <a:rPr lang="id-ID" dirty="0" smtClean="0"/>
              <a:t>peristiwa/ apa yang diteliti.</a:t>
            </a:r>
            <a:r>
              <a:rPr lang="id-ID" dirty="0"/>
              <a:t> </a:t>
            </a:r>
            <a:endParaRPr lang="en-US" sz="2400" dirty="0"/>
          </a:p>
          <a:p>
            <a:endParaRPr lang="id-ID" sz="2400" dirty="0"/>
          </a:p>
        </p:txBody>
      </p:sp>
    </p:spTree>
    <p:extLst>
      <p:ext uri="{BB962C8B-B14F-4D97-AF65-F5344CB8AC3E}">
        <p14:creationId xmlns:p14="http://schemas.microsoft.com/office/powerpoint/2010/main" val="693073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CONTOH</a:t>
            </a:r>
            <a:endParaRPr lang="id-ID" dirty="0"/>
          </a:p>
        </p:txBody>
      </p:sp>
      <p:sp>
        <p:nvSpPr>
          <p:cNvPr id="4" name="Text Placeholder 3"/>
          <p:cNvSpPr>
            <a:spLocks noGrp="1"/>
          </p:cNvSpPr>
          <p:nvPr>
            <p:ph type="body" idx="1"/>
          </p:nvPr>
        </p:nvSpPr>
        <p:spPr/>
        <p:txBody>
          <a:bodyPr/>
          <a:lstStyle/>
          <a:p>
            <a:endParaRPr lang="id-ID" dirty="0"/>
          </a:p>
        </p:txBody>
      </p:sp>
      <p:sp>
        <p:nvSpPr>
          <p:cNvPr id="5" name="Content Placeholder 4"/>
          <p:cNvSpPr>
            <a:spLocks noGrp="1"/>
          </p:cNvSpPr>
          <p:nvPr>
            <p:ph sz="half" idx="2"/>
          </p:nvPr>
        </p:nvSpPr>
        <p:spPr/>
        <p:txBody>
          <a:bodyPr/>
          <a:lstStyle/>
          <a:p>
            <a:endParaRPr lang="id-ID"/>
          </a:p>
        </p:txBody>
      </p:sp>
      <p:sp>
        <p:nvSpPr>
          <p:cNvPr id="6" name="Text Placeholder 5"/>
          <p:cNvSpPr>
            <a:spLocks noGrp="1"/>
          </p:cNvSpPr>
          <p:nvPr>
            <p:ph type="body" sz="quarter" idx="3"/>
          </p:nvPr>
        </p:nvSpPr>
        <p:spPr/>
        <p:txBody>
          <a:bodyPr/>
          <a:lstStyle/>
          <a:p>
            <a:endParaRPr lang="id-ID"/>
          </a:p>
        </p:txBody>
      </p:sp>
      <p:sp>
        <p:nvSpPr>
          <p:cNvPr id="7" name="Content Placeholder 6"/>
          <p:cNvSpPr>
            <a:spLocks noGrp="1"/>
          </p:cNvSpPr>
          <p:nvPr>
            <p:ph sz="quarter" idx="4"/>
          </p:nvPr>
        </p:nvSpPr>
        <p:spPr/>
        <p:txBody>
          <a:bodyPr/>
          <a:lstStyle/>
          <a:p>
            <a:endParaRPr lang="id-ID"/>
          </a:p>
        </p:txBody>
      </p:sp>
    </p:spTree>
    <p:extLst>
      <p:ext uri="{BB962C8B-B14F-4D97-AF65-F5344CB8AC3E}">
        <p14:creationId xmlns:p14="http://schemas.microsoft.com/office/powerpoint/2010/main" val="4006193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 PENELITIAN</a:t>
            </a:r>
            <a:endParaRPr lang="id-ID" dirty="0"/>
          </a:p>
        </p:txBody>
      </p:sp>
      <p:sp>
        <p:nvSpPr>
          <p:cNvPr id="8" name="Content Placeholder 7"/>
          <p:cNvSpPr>
            <a:spLocks noGrp="1"/>
          </p:cNvSpPr>
          <p:nvPr>
            <p:ph sz="half" idx="1"/>
          </p:nvPr>
        </p:nvSpPr>
        <p:spPr/>
        <p:txBody>
          <a:bodyPr/>
          <a:lstStyle/>
          <a:p>
            <a:r>
              <a:rPr lang="id-ID" dirty="0" smtClean="0"/>
              <a:t>Menurut </a:t>
            </a:r>
            <a:r>
              <a:rPr lang="id-ID" b="1" dirty="0" smtClean="0"/>
              <a:t>Beckingham, </a:t>
            </a:r>
            <a:r>
              <a:rPr lang="id-ID" dirty="0"/>
              <a:t>Tujuan penelitian adalah ungkapan “mengapa” penelitian itu dilakukan. Tujuan dari suatu penelitian dapat untuk mengidentifikasi atau menggambarkan suatu konsep atau untuk menjelaskan atau memprediksi suatu situasi atau solusi untuk suatu situasi yang mengindikasikan jenis studi yang akan dilakukan.</a:t>
            </a:r>
            <a:endParaRPr lang="id-ID" dirty="0"/>
          </a:p>
        </p:txBody>
      </p:sp>
      <p:sp>
        <p:nvSpPr>
          <p:cNvPr id="9" name="Content Placeholder 8"/>
          <p:cNvSpPr>
            <a:spLocks noGrp="1"/>
          </p:cNvSpPr>
          <p:nvPr>
            <p:ph sz="half" idx="2"/>
          </p:nvPr>
        </p:nvSpPr>
        <p:spPr/>
        <p:txBody>
          <a:bodyPr/>
          <a:lstStyle/>
          <a:p>
            <a:r>
              <a:rPr lang="id-ID" dirty="0" smtClean="0"/>
              <a:t>Menurut </a:t>
            </a:r>
            <a:r>
              <a:rPr lang="id-ID" b="1" dirty="0"/>
              <a:t>Locke, Spirduso, dan </a:t>
            </a:r>
            <a:r>
              <a:rPr lang="id-ID" b="1" dirty="0" smtClean="0"/>
              <a:t>Silverman, </a:t>
            </a:r>
            <a:r>
              <a:rPr lang="id-ID" dirty="0"/>
              <a:t>Tujuan penelitian adalah untuk menunjukkan serangkaian pertanyaan “mengapa Anda ingin melakukan riset dan apa yang ingin Anda dapatkan”.</a:t>
            </a:r>
            <a:endParaRPr lang="id-ID" dirty="0"/>
          </a:p>
        </p:txBody>
      </p:sp>
    </p:spTree>
    <p:extLst>
      <p:ext uri="{BB962C8B-B14F-4D97-AF65-F5344CB8AC3E}">
        <p14:creationId xmlns:p14="http://schemas.microsoft.com/office/powerpoint/2010/main" val="2681568422"/>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TM03457515[[fn=View]]</Template>
  <TotalTime>127</TotalTime>
  <Words>876</Words>
  <Application>Microsoft Office PowerPoint</Application>
  <PresentationFormat>Widescreen</PresentationFormat>
  <Paragraphs>57</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Century Schoolbook</vt:lpstr>
      <vt:lpstr>Heebo</vt:lpstr>
      <vt:lpstr>PT Serif</vt:lpstr>
      <vt:lpstr>Wingdings 2</vt:lpstr>
      <vt:lpstr>View</vt:lpstr>
      <vt:lpstr>Rumusan Masalah, Tujuan dan Manfaat Penelitian</vt:lpstr>
      <vt:lpstr>RUMUSAN MASALAH</vt:lpstr>
      <vt:lpstr>RUMUSAN MASALAH</vt:lpstr>
      <vt:lpstr>Rumusan Masalah asosiatif dibagi menjadi tiga, yaitu:  (1) Hubungan Simetris, (2) Kausal, dan (3) Reciprocal Atau Interaktif.</vt:lpstr>
      <vt:lpstr>CIRI-CIRI RUMUSAN MASALAH</vt:lpstr>
      <vt:lpstr>Tips Membuat Rumusan Masalah</vt:lpstr>
      <vt:lpstr>Dasar Membuat Rumusan Masalah yaitu 5W1H</vt:lpstr>
      <vt:lpstr>CONTOH</vt:lpstr>
      <vt:lpstr>TUJUAN PENELITIAN</vt:lpstr>
      <vt:lpstr>TUJUAN PENELITIAN</vt:lpstr>
      <vt:lpstr>MANFAAT PENELITIAN</vt:lpstr>
      <vt:lpstr>Secara spesifik, manfaat penelitian mencakup dua aspek, yakni:</vt:lpstr>
      <vt:lpstr>TERIMAKASIH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WIN10</dc:creator>
  <cp:lastModifiedBy>WIN10</cp:lastModifiedBy>
  <cp:revision>9</cp:revision>
  <dcterms:created xsi:type="dcterms:W3CDTF">2022-10-19T05:15:37Z</dcterms:created>
  <dcterms:modified xsi:type="dcterms:W3CDTF">2022-10-19T14:51:04Z</dcterms:modified>
</cp:coreProperties>
</file>