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B3B09-B805-4130-B31A-C9236CA16D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0453F30-7CBB-4269-88E2-A20C55919F1F}">
      <dgm:prSet phldrT="[Text]"/>
      <dgm:spPr/>
      <dgm:t>
        <a:bodyPr/>
        <a:lstStyle/>
        <a:p>
          <a:r>
            <a:rPr lang="id-ID" b="0" i="0" dirty="0">
              <a:latin typeface="Arial Narrow" panose="020B0606020202030204" pitchFamily="34" charset="0"/>
            </a:rPr>
            <a:t>Koentjaraningrat (1993: 89) </a:t>
          </a:r>
          <a:endParaRPr lang="en-US" b="0" dirty="0">
            <a:latin typeface="Arial Narrow" panose="020B0606020202030204" pitchFamily="34" charset="0"/>
          </a:endParaRPr>
        </a:p>
      </dgm:t>
    </dgm:pt>
    <dgm:pt modelId="{C024993D-18EA-442A-837A-EA8B8B3420F7}" type="parTrans" cxnId="{0BEE34CA-C026-49CC-AEDB-A930BF521F33}">
      <dgm:prSet/>
      <dgm:spPr/>
      <dgm:t>
        <a:bodyPr/>
        <a:lstStyle/>
        <a:p>
          <a:endParaRPr lang="en-US" b="0">
            <a:latin typeface="Arial Narrow" panose="020B0606020202030204" pitchFamily="34" charset="0"/>
          </a:endParaRPr>
        </a:p>
      </dgm:t>
    </dgm:pt>
    <dgm:pt modelId="{DE75BED5-9F2B-4BEF-B91C-484A447DA7E4}" type="sibTrans" cxnId="{0BEE34CA-C026-49CC-AEDB-A930BF521F33}">
      <dgm:prSet/>
      <dgm:spPr/>
      <dgm:t>
        <a:bodyPr/>
        <a:lstStyle/>
        <a:p>
          <a:endParaRPr lang="en-US" b="0">
            <a:latin typeface="Arial Narrow" panose="020B0606020202030204" pitchFamily="34" charset="0"/>
          </a:endParaRPr>
        </a:p>
      </dgm:t>
    </dgm:pt>
    <dgm:pt modelId="{D5E2C6FF-711D-4F40-9254-46C8774DF34C}">
      <dgm:prSet phldrT="[Text]"/>
      <dgm:spPr/>
      <dgm:t>
        <a:bodyPr/>
        <a:lstStyle/>
        <a:p>
          <a:r>
            <a:rPr lang="id-ID" b="0" i="0" dirty="0">
              <a:latin typeface="Arial Narrow" panose="020B0606020202030204" pitchFamily="34" charset="0"/>
            </a:rPr>
            <a:t>mengartikan bahwa penelitian kualitatif adalah desain penelitian yang memiliki tiga format. Ketiga format tersebut meliputi penelitian deskriptif, verifikasi dan format Grounded research.</a:t>
          </a:r>
          <a:endParaRPr lang="en-US" b="0" dirty="0">
            <a:latin typeface="Arial Narrow" panose="020B0606020202030204" pitchFamily="34" charset="0"/>
          </a:endParaRPr>
        </a:p>
      </dgm:t>
    </dgm:pt>
    <dgm:pt modelId="{95B72CB5-B778-4CA0-A464-579B4462007D}" type="parTrans" cxnId="{5188BEE3-75A3-4A20-A283-2B83591D7D28}">
      <dgm:prSet/>
      <dgm:spPr/>
      <dgm:t>
        <a:bodyPr/>
        <a:lstStyle/>
        <a:p>
          <a:endParaRPr lang="en-US" b="0">
            <a:latin typeface="Arial Narrow" panose="020B0606020202030204" pitchFamily="34" charset="0"/>
          </a:endParaRPr>
        </a:p>
      </dgm:t>
    </dgm:pt>
    <dgm:pt modelId="{295EEB15-7CB7-481C-A2A8-50EAA16AAC17}" type="sibTrans" cxnId="{5188BEE3-75A3-4A20-A283-2B83591D7D28}">
      <dgm:prSet/>
      <dgm:spPr/>
      <dgm:t>
        <a:bodyPr/>
        <a:lstStyle/>
        <a:p>
          <a:endParaRPr lang="en-US" b="0">
            <a:latin typeface="Arial Narrow" panose="020B0606020202030204" pitchFamily="34" charset="0"/>
          </a:endParaRPr>
        </a:p>
      </dgm:t>
    </dgm:pt>
    <dgm:pt modelId="{C2F66639-6E99-4EC9-B972-832BB7CD0DFA}">
      <dgm:prSet phldrT="[Text]"/>
      <dgm:spPr/>
      <dgm:t>
        <a:bodyPr/>
        <a:lstStyle/>
        <a:p>
          <a:r>
            <a:rPr lang="id-ID" b="0" i="0" dirty="0">
              <a:latin typeface="Arial Narrow" panose="020B0606020202030204" pitchFamily="34" charset="0"/>
            </a:rPr>
            <a:t>Moleong (2007: 6)</a:t>
          </a:r>
          <a:endParaRPr lang="en-US" b="0" dirty="0">
            <a:latin typeface="Arial Narrow" panose="020B0606020202030204" pitchFamily="34" charset="0"/>
          </a:endParaRPr>
        </a:p>
      </dgm:t>
    </dgm:pt>
    <dgm:pt modelId="{A85B7FFF-23DF-4155-81B3-6D6882B356F2}" type="parTrans" cxnId="{5B865DAD-81EC-40DA-887E-39675F86BD6D}">
      <dgm:prSet/>
      <dgm:spPr/>
      <dgm:t>
        <a:bodyPr/>
        <a:lstStyle/>
        <a:p>
          <a:endParaRPr lang="en-US" b="0">
            <a:latin typeface="Arial Narrow" panose="020B0606020202030204" pitchFamily="34" charset="0"/>
          </a:endParaRPr>
        </a:p>
      </dgm:t>
    </dgm:pt>
    <dgm:pt modelId="{E55CF9B0-F7FC-49EF-AB32-1B15ECAD7869}" type="sibTrans" cxnId="{5B865DAD-81EC-40DA-887E-39675F86BD6D}">
      <dgm:prSet/>
      <dgm:spPr/>
      <dgm:t>
        <a:bodyPr/>
        <a:lstStyle/>
        <a:p>
          <a:endParaRPr lang="en-US" b="0">
            <a:latin typeface="Arial Narrow" panose="020B0606020202030204" pitchFamily="34" charset="0"/>
          </a:endParaRPr>
        </a:p>
      </dgm:t>
    </dgm:pt>
    <dgm:pt modelId="{FF6E7809-F3CB-4BE7-9084-906C00F26CC8}">
      <dgm:prSet phldrT="[Text]"/>
      <dgm:spPr/>
      <dgm:t>
        <a:bodyPr/>
        <a:lstStyle/>
        <a:p>
          <a:r>
            <a:rPr lang="id-ID" b="0" i="0" dirty="0">
              <a:latin typeface="Arial Narrow" panose="020B0606020202030204" pitchFamily="34" charset="0"/>
            </a:rPr>
            <a:t>Memaknai penelitian kualitatif sebagai penelitian yang bertujuan untuk memahami fenomena yang dialami oleh subjek penelitian. Lebih pas dan cocok digunakan untuk meneliti hal-hal yang berkaitan dengan penelitian perilaku, sikap, motivasi, persepsi dan tindakan subjek. Dengan kata lain, jenis penelitian tersebut, tidak bisa menggunakan metode kuantitatif.</a:t>
          </a:r>
          <a:endParaRPr lang="en-US" b="0" dirty="0">
            <a:latin typeface="Arial Narrow" panose="020B0606020202030204" pitchFamily="34" charset="0"/>
          </a:endParaRPr>
        </a:p>
      </dgm:t>
    </dgm:pt>
    <dgm:pt modelId="{2C46D4BE-9A96-47F0-B500-D93AADF45873}" type="parTrans" cxnId="{C782ECD5-E557-4042-966A-33A1EB1BD7F4}">
      <dgm:prSet/>
      <dgm:spPr/>
      <dgm:t>
        <a:bodyPr/>
        <a:lstStyle/>
        <a:p>
          <a:endParaRPr lang="en-US" b="0">
            <a:latin typeface="Arial Narrow" panose="020B0606020202030204" pitchFamily="34" charset="0"/>
          </a:endParaRPr>
        </a:p>
      </dgm:t>
    </dgm:pt>
    <dgm:pt modelId="{838A2664-5823-48CF-884D-FD2E364FBE74}" type="sibTrans" cxnId="{C782ECD5-E557-4042-966A-33A1EB1BD7F4}">
      <dgm:prSet/>
      <dgm:spPr/>
      <dgm:t>
        <a:bodyPr/>
        <a:lstStyle/>
        <a:p>
          <a:endParaRPr lang="en-US" b="0">
            <a:latin typeface="Arial Narrow" panose="020B0606020202030204" pitchFamily="34" charset="0"/>
          </a:endParaRPr>
        </a:p>
      </dgm:t>
    </dgm:pt>
    <dgm:pt modelId="{FFBE42BE-5CED-45E0-9714-DDA8BF64AAEB}">
      <dgm:prSet phldrT="[Text]"/>
      <dgm:spPr/>
      <dgm:t>
        <a:bodyPr/>
        <a:lstStyle/>
        <a:p>
          <a:r>
            <a:rPr lang="id-ID" b="0" i="0" dirty="0">
              <a:latin typeface="Arial Narrow" panose="020B0606020202030204" pitchFamily="34" charset="0"/>
            </a:rPr>
            <a:t>David Williams (1995)</a:t>
          </a:r>
          <a:endParaRPr lang="en-US" b="0" dirty="0">
            <a:latin typeface="Arial Narrow" panose="020B0606020202030204" pitchFamily="34" charset="0"/>
          </a:endParaRPr>
        </a:p>
      </dgm:t>
    </dgm:pt>
    <dgm:pt modelId="{9DB61D8C-49DF-4F72-8873-9EB92F2A582E}" type="parTrans" cxnId="{3AFF70AB-3D0E-46F6-9E71-66F0ED78669D}">
      <dgm:prSet/>
      <dgm:spPr/>
      <dgm:t>
        <a:bodyPr/>
        <a:lstStyle/>
        <a:p>
          <a:endParaRPr lang="en-US" b="0">
            <a:latin typeface="Arial Narrow" panose="020B0606020202030204" pitchFamily="34" charset="0"/>
          </a:endParaRPr>
        </a:p>
      </dgm:t>
    </dgm:pt>
    <dgm:pt modelId="{E56B287C-BA1F-4E05-B649-4684A29C8F10}" type="sibTrans" cxnId="{3AFF70AB-3D0E-46F6-9E71-66F0ED78669D}">
      <dgm:prSet/>
      <dgm:spPr/>
      <dgm:t>
        <a:bodyPr/>
        <a:lstStyle/>
        <a:p>
          <a:endParaRPr lang="en-US" b="0">
            <a:latin typeface="Arial Narrow" panose="020B0606020202030204" pitchFamily="34" charset="0"/>
          </a:endParaRPr>
        </a:p>
      </dgm:t>
    </dgm:pt>
    <dgm:pt modelId="{196FE6EF-68EA-461F-9F77-7C8F0D118F9D}">
      <dgm:prSet phldrT="[Text]"/>
      <dgm:spPr/>
      <dgm:t>
        <a:bodyPr/>
        <a:lstStyle/>
        <a:p>
          <a:r>
            <a:rPr lang="id-ID" b="0" i="0" dirty="0">
              <a:latin typeface="Arial Narrow" panose="020B0606020202030204" pitchFamily="34" charset="0"/>
            </a:rPr>
            <a:t>penelitian kualitatif adalah upaya peneliti mengumpulkan data yang didasarkan pada latar alamiah. Tentu saja, karena dilakukan secara alamiah atau natural, hasil penelitiannya pun juga ilmiah dan dapat dipertanggungjawabkan. </a:t>
          </a:r>
          <a:endParaRPr lang="en-US" b="0" dirty="0">
            <a:latin typeface="Arial Narrow" panose="020B0606020202030204" pitchFamily="34" charset="0"/>
          </a:endParaRPr>
        </a:p>
      </dgm:t>
    </dgm:pt>
    <dgm:pt modelId="{C984A9A8-A23C-49CB-B159-FA64AD012E5F}" type="parTrans" cxnId="{17D2238F-17B3-4111-A77E-4D452B7DD5C3}">
      <dgm:prSet/>
      <dgm:spPr/>
      <dgm:t>
        <a:bodyPr/>
        <a:lstStyle/>
        <a:p>
          <a:endParaRPr lang="en-US" b="0">
            <a:latin typeface="Arial Narrow" panose="020B0606020202030204" pitchFamily="34" charset="0"/>
          </a:endParaRPr>
        </a:p>
      </dgm:t>
    </dgm:pt>
    <dgm:pt modelId="{C2E865CC-7252-4119-A584-EB3EF23F7353}" type="sibTrans" cxnId="{17D2238F-17B3-4111-A77E-4D452B7DD5C3}">
      <dgm:prSet/>
      <dgm:spPr/>
      <dgm:t>
        <a:bodyPr/>
        <a:lstStyle/>
        <a:p>
          <a:endParaRPr lang="en-US" b="0">
            <a:latin typeface="Arial Narrow" panose="020B0606020202030204" pitchFamily="34" charset="0"/>
          </a:endParaRPr>
        </a:p>
      </dgm:t>
    </dgm:pt>
    <dgm:pt modelId="{804FAB10-E20F-4375-A427-379CFB89A110}" type="pres">
      <dgm:prSet presAssocID="{7B3B3B09-B805-4130-B31A-C9236CA16D4C}" presName="Name0" presStyleCnt="0">
        <dgm:presLayoutVars>
          <dgm:dir/>
          <dgm:animLvl val="lvl"/>
          <dgm:resizeHandles val="exact"/>
        </dgm:presLayoutVars>
      </dgm:prSet>
      <dgm:spPr/>
    </dgm:pt>
    <dgm:pt modelId="{8A9FE15A-46D7-45D0-9B2F-016BBFC5434E}" type="pres">
      <dgm:prSet presAssocID="{50453F30-7CBB-4269-88E2-A20C55919F1F}" presName="composite" presStyleCnt="0"/>
      <dgm:spPr/>
    </dgm:pt>
    <dgm:pt modelId="{3D2A366B-FB22-4979-AFF7-B605BC051094}" type="pres">
      <dgm:prSet presAssocID="{50453F30-7CBB-4269-88E2-A20C55919F1F}" presName="parTx" presStyleLbl="alignNode1" presStyleIdx="0" presStyleCnt="3">
        <dgm:presLayoutVars>
          <dgm:chMax val="0"/>
          <dgm:chPref val="0"/>
          <dgm:bulletEnabled val="1"/>
        </dgm:presLayoutVars>
      </dgm:prSet>
      <dgm:spPr/>
    </dgm:pt>
    <dgm:pt modelId="{A5581CC5-D425-40B8-87F0-11195BBD8BED}" type="pres">
      <dgm:prSet presAssocID="{50453F30-7CBB-4269-88E2-A20C55919F1F}" presName="desTx" presStyleLbl="alignAccFollowNode1" presStyleIdx="0" presStyleCnt="3">
        <dgm:presLayoutVars>
          <dgm:bulletEnabled val="1"/>
        </dgm:presLayoutVars>
      </dgm:prSet>
      <dgm:spPr/>
    </dgm:pt>
    <dgm:pt modelId="{83B95F51-6E1D-439B-B365-1CB7C6AAF006}" type="pres">
      <dgm:prSet presAssocID="{DE75BED5-9F2B-4BEF-B91C-484A447DA7E4}" presName="space" presStyleCnt="0"/>
      <dgm:spPr/>
    </dgm:pt>
    <dgm:pt modelId="{7EA4F6D4-ED47-4BD2-8F84-F8D16CAE7202}" type="pres">
      <dgm:prSet presAssocID="{C2F66639-6E99-4EC9-B972-832BB7CD0DFA}" presName="composite" presStyleCnt="0"/>
      <dgm:spPr/>
    </dgm:pt>
    <dgm:pt modelId="{99CFFE85-4150-455E-ACA6-2AD4E1E122AC}" type="pres">
      <dgm:prSet presAssocID="{C2F66639-6E99-4EC9-B972-832BB7CD0DFA}" presName="parTx" presStyleLbl="alignNode1" presStyleIdx="1" presStyleCnt="3">
        <dgm:presLayoutVars>
          <dgm:chMax val="0"/>
          <dgm:chPref val="0"/>
          <dgm:bulletEnabled val="1"/>
        </dgm:presLayoutVars>
      </dgm:prSet>
      <dgm:spPr/>
    </dgm:pt>
    <dgm:pt modelId="{949421D7-F0C4-48EC-BA6D-9C4410F76C16}" type="pres">
      <dgm:prSet presAssocID="{C2F66639-6E99-4EC9-B972-832BB7CD0DFA}" presName="desTx" presStyleLbl="alignAccFollowNode1" presStyleIdx="1" presStyleCnt="3">
        <dgm:presLayoutVars>
          <dgm:bulletEnabled val="1"/>
        </dgm:presLayoutVars>
      </dgm:prSet>
      <dgm:spPr/>
    </dgm:pt>
    <dgm:pt modelId="{E12F74CE-FDF3-4AA3-8CCF-42E0F44EAA0E}" type="pres">
      <dgm:prSet presAssocID="{E55CF9B0-F7FC-49EF-AB32-1B15ECAD7869}" presName="space" presStyleCnt="0"/>
      <dgm:spPr/>
    </dgm:pt>
    <dgm:pt modelId="{F4E00676-0F43-4C78-92AB-22B30E526163}" type="pres">
      <dgm:prSet presAssocID="{FFBE42BE-5CED-45E0-9714-DDA8BF64AAEB}" presName="composite" presStyleCnt="0"/>
      <dgm:spPr/>
    </dgm:pt>
    <dgm:pt modelId="{1943978A-FAC8-4051-9FC5-46DBB3156B02}" type="pres">
      <dgm:prSet presAssocID="{FFBE42BE-5CED-45E0-9714-DDA8BF64AAEB}" presName="parTx" presStyleLbl="alignNode1" presStyleIdx="2" presStyleCnt="3">
        <dgm:presLayoutVars>
          <dgm:chMax val="0"/>
          <dgm:chPref val="0"/>
          <dgm:bulletEnabled val="1"/>
        </dgm:presLayoutVars>
      </dgm:prSet>
      <dgm:spPr/>
    </dgm:pt>
    <dgm:pt modelId="{4C147157-04AE-4340-9DC9-A53B9A68A647}" type="pres">
      <dgm:prSet presAssocID="{FFBE42BE-5CED-45E0-9714-DDA8BF64AAEB}" presName="desTx" presStyleLbl="alignAccFollowNode1" presStyleIdx="2" presStyleCnt="3">
        <dgm:presLayoutVars>
          <dgm:bulletEnabled val="1"/>
        </dgm:presLayoutVars>
      </dgm:prSet>
      <dgm:spPr/>
    </dgm:pt>
  </dgm:ptLst>
  <dgm:cxnLst>
    <dgm:cxn modelId="{C7758F29-DC9B-4D31-AA92-F3FAF8F73A35}" type="presOf" srcId="{FFBE42BE-5CED-45E0-9714-DDA8BF64AAEB}" destId="{1943978A-FAC8-4051-9FC5-46DBB3156B02}" srcOrd="0" destOrd="0" presId="urn:microsoft.com/office/officeart/2005/8/layout/hList1"/>
    <dgm:cxn modelId="{F3F8773B-71F6-425C-BE34-C40088AED8E4}" type="presOf" srcId="{C2F66639-6E99-4EC9-B972-832BB7CD0DFA}" destId="{99CFFE85-4150-455E-ACA6-2AD4E1E122AC}" srcOrd="0" destOrd="0" presId="urn:microsoft.com/office/officeart/2005/8/layout/hList1"/>
    <dgm:cxn modelId="{5B1FBA57-A58A-4742-8BD5-7AD1D1F27578}" type="presOf" srcId="{FF6E7809-F3CB-4BE7-9084-906C00F26CC8}" destId="{949421D7-F0C4-48EC-BA6D-9C4410F76C16}" srcOrd="0" destOrd="0" presId="urn:microsoft.com/office/officeart/2005/8/layout/hList1"/>
    <dgm:cxn modelId="{65912181-B841-4669-9B7E-62CA74561B58}" type="presOf" srcId="{196FE6EF-68EA-461F-9F77-7C8F0D118F9D}" destId="{4C147157-04AE-4340-9DC9-A53B9A68A647}" srcOrd="0" destOrd="0" presId="urn:microsoft.com/office/officeart/2005/8/layout/hList1"/>
    <dgm:cxn modelId="{2D48298D-242F-4C84-8457-5B294531C251}" type="presOf" srcId="{7B3B3B09-B805-4130-B31A-C9236CA16D4C}" destId="{804FAB10-E20F-4375-A427-379CFB89A110}" srcOrd="0" destOrd="0" presId="urn:microsoft.com/office/officeart/2005/8/layout/hList1"/>
    <dgm:cxn modelId="{17D2238F-17B3-4111-A77E-4D452B7DD5C3}" srcId="{FFBE42BE-5CED-45E0-9714-DDA8BF64AAEB}" destId="{196FE6EF-68EA-461F-9F77-7C8F0D118F9D}" srcOrd="0" destOrd="0" parTransId="{C984A9A8-A23C-49CB-B159-FA64AD012E5F}" sibTransId="{C2E865CC-7252-4119-A584-EB3EF23F7353}"/>
    <dgm:cxn modelId="{26EECC96-CE8D-48FC-8068-4F8D3585D7E5}" type="presOf" srcId="{50453F30-7CBB-4269-88E2-A20C55919F1F}" destId="{3D2A366B-FB22-4979-AFF7-B605BC051094}" srcOrd="0" destOrd="0" presId="urn:microsoft.com/office/officeart/2005/8/layout/hList1"/>
    <dgm:cxn modelId="{3AFF70AB-3D0E-46F6-9E71-66F0ED78669D}" srcId="{7B3B3B09-B805-4130-B31A-C9236CA16D4C}" destId="{FFBE42BE-5CED-45E0-9714-DDA8BF64AAEB}" srcOrd="2" destOrd="0" parTransId="{9DB61D8C-49DF-4F72-8873-9EB92F2A582E}" sibTransId="{E56B287C-BA1F-4E05-B649-4684A29C8F10}"/>
    <dgm:cxn modelId="{5B865DAD-81EC-40DA-887E-39675F86BD6D}" srcId="{7B3B3B09-B805-4130-B31A-C9236CA16D4C}" destId="{C2F66639-6E99-4EC9-B972-832BB7CD0DFA}" srcOrd="1" destOrd="0" parTransId="{A85B7FFF-23DF-4155-81B3-6D6882B356F2}" sibTransId="{E55CF9B0-F7FC-49EF-AB32-1B15ECAD7869}"/>
    <dgm:cxn modelId="{0BEE34CA-C026-49CC-AEDB-A930BF521F33}" srcId="{7B3B3B09-B805-4130-B31A-C9236CA16D4C}" destId="{50453F30-7CBB-4269-88E2-A20C55919F1F}" srcOrd="0" destOrd="0" parTransId="{C024993D-18EA-442A-837A-EA8B8B3420F7}" sibTransId="{DE75BED5-9F2B-4BEF-B91C-484A447DA7E4}"/>
    <dgm:cxn modelId="{C782ECD5-E557-4042-966A-33A1EB1BD7F4}" srcId="{C2F66639-6E99-4EC9-B972-832BB7CD0DFA}" destId="{FF6E7809-F3CB-4BE7-9084-906C00F26CC8}" srcOrd="0" destOrd="0" parTransId="{2C46D4BE-9A96-47F0-B500-D93AADF45873}" sibTransId="{838A2664-5823-48CF-884D-FD2E364FBE74}"/>
    <dgm:cxn modelId="{5188BEE3-75A3-4A20-A283-2B83591D7D28}" srcId="{50453F30-7CBB-4269-88E2-A20C55919F1F}" destId="{D5E2C6FF-711D-4F40-9254-46C8774DF34C}" srcOrd="0" destOrd="0" parTransId="{95B72CB5-B778-4CA0-A464-579B4462007D}" sibTransId="{295EEB15-7CB7-481C-A2A8-50EAA16AAC17}"/>
    <dgm:cxn modelId="{F61161E8-8A57-4A55-B733-1918AAA70186}" type="presOf" srcId="{D5E2C6FF-711D-4F40-9254-46C8774DF34C}" destId="{A5581CC5-D425-40B8-87F0-11195BBD8BED}" srcOrd="0" destOrd="0" presId="urn:microsoft.com/office/officeart/2005/8/layout/hList1"/>
    <dgm:cxn modelId="{6198D4C6-13D8-473E-9145-B2F250017A7E}" type="presParOf" srcId="{804FAB10-E20F-4375-A427-379CFB89A110}" destId="{8A9FE15A-46D7-45D0-9B2F-016BBFC5434E}" srcOrd="0" destOrd="0" presId="urn:microsoft.com/office/officeart/2005/8/layout/hList1"/>
    <dgm:cxn modelId="{356BA683-2A13-456C-AF15-596D61294157}" type="presParOf" srcId="{8A9FE15A-46D7-45D0-9B2F-016BBFC5434E}" destId="{3D2A366B-FB22-4979-AFF7-B605BC051094}" srcOrd="0" destOrd="0" presId="urn:microsoft.com/office/officeart/2005/8/layout/hList1"/>
    <dgm:cxn modelId="{2B5227C4-5413-4411-9422-3346CF7AEBFD}" type="presParOf" srcId="{8A9FE15A-46D7-45D0-9B2F-016BBFC5434E}" destId="{A5581CC5-D425-40B8-87F0-11195BBD8BED}" srcOrd="1" destOrd="0" presId="urn:microsoft.com/office/officeart/2005/8/layout/hList1"/>
    <dgm:cxn modelId="{B8BE92EC-FDEB-44EE-A426-E29CAA76F334}" type="presParOf" srcId="{804FAB10-E20F-4375-A427-379CFB89A110}" destId="{83B95F51-6E1D-439B-B365-1CB7C6AAF006}" srcOrd="1" destOrd="0" presId="urn:microsoft.com/office/officeart/2005/8/layout/hList1"/>
    <dgm:cxn modelId="{589BBADA-F7D2-46AD-94FC-C82EBC2E24F0}" type="presParOf" srcId="{804FAB10-E20F-4375-A427-379CFB89A110}" destId="{7EA4F6D4-ED47-4BD2-8F84-F8D16CAE7202}" srcOrd="2" destOrd="0" presId="urn:microsoft.com/office/officeart/2005/8/layout/hList1"/>
    <dgm:cxn modelId="{DA0C929F-5FD0-47E9-B163-E50F6BDBCED8}" type="presParOf" srcId="{7EA4F6D4-ED47-4BD2-8F84-F8D16CAE7202}" destId="{99CFFE85-4150-455E-ACA6-2AD4E1E122AC}" srcOrd="0" destOrd="0" presId="urn:microsoft.com/office/officeart/2005/8/layout/hList1"/>
    <dgm:cxn modelId="{55F659B7-5E38-4208-BB3A-AFF9EDB1A205}" type="presParOf" srcId="{7EA4F6D4-ED47-4BD2-8F84-F8D16CAE7202}" destId="{949421D7-F0C4-48EC-BA6D-9C4410F76C16}" srcOrd="1" destOrd="0" presId="urn:microsoft.com/office/officeart/2005/8/layout/hList1"/>
    <dgm:cxn modelId="{34B02802-B8BA-4B4E-9C0A-0CDC7DEB016C}" type="presParOf" srcId="{804FAB10-E20F-4375-A427-379CFB89A110}" destId="{E12F74CE-FDF3-4AA3-8CCF-42E0F44EAA0E}" srcOrd="3" destOrd="0" presId="urn:microsoft.com/office/officeart/2005/8/layout/hList1"/>
    <dgm:cxn modelId="{8C74636F-EE51-45AF-99F1-4CB388DF5B5A}" type="presParOf" srcId="{804FAB10-E20F-4375-A427-379CFB89A110}" destId="{F4E00676-0F43-4C78-92AB-22B30E526163}" srcOrd="4" destOrd="0" presId="urn:microsoft.com/office/officeart/2005/8/layout/hList1"/>
    <dgm:cxn modelId="{1F09943F-CCA9-404B-8CD7-CED35349C611}" type="presParOf" srcId="{F4E00676-0F43-4C78-92AB-22B30E526163}" destId="{1943978A-FAC8-4051-9FC5-46DBB3156B02}" srcOrd="0" destOrd="0" presId="urn:microsoft.com/office/officeart/2005/8/layout/hList1"/>
    <dgm:cxn modelId="{A74F5BF4-B9D1-400C-9604-B007825DE363}" type="presParOf" srcId="{F4E00676-0F43-4C78-92AB-22B30E526163}" destId="{4C147157-04AE-4340-9DC9-A53B9A68A6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A0EB1-6FEC-4B16-AC3F-7873D99CCF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6FD788-DE57-4ED4-B4AF-5B2A56BDF91C}">
      <dgm:prSet phldrT="[Text]"/>
      <dgm:spPr/>
      <dgm:t>
        <a:bodyPr/>
        <a:lstStyle/>
        <a:p>
          <a:r>
            <a:rPr lang="id-ID" b="0" i="0" dirty="0">
              <a:latin typeface="Arial Narrow" panose="020B0606020202030204" pitchFamily="34" charset="0"/>
            </a:rPr>
            <a:t>Sugiono (2005) </a:t>
          </a:r>
          <a:endParaRPr lang="en-US" dirty="0">
            <a:latin typeface="Arial Narrow" panose="020B0606020202030204" pitchFamily="34" charset="0"/>
          </a:endParaRPr>
        </a:p>
      </dgm:t>
    </dgm:pt>
    <dgm:pt modelId="{56CD0C08-7923-463E-B64C-349D5A5522EE}" type="parTrans" cxnId="{D54CC894-691C-45B5-9517-7B1C7D2A4E5B}">
      <dgm:prSet/>
      <dgm:spPr/>
      <dgm:t>
        <a:bodyPr/>
        <a:lstStyle/>
        <a:p>
          <a:endParaRPr lang="en-US">
            <a:latin typeface="Arial Narrow" panose="020B0606020202030204" pitchFamily="34" charset="0"/>
          </a:endParaRPr>
        </a:p>
      </dgm:t>
    </dgm:pt>
    <dgm:pt modelId="{8C90C81C-B2B7-4391-AFB6-F3D55F9AD473}" type="sibTrans" cxnId="{D54CC894-691C-45B5-9517-7B1C7D2A4E5B}">
      <dgm:prSet/>
      <dgm:spPr/>
      <dgm:t>
        <a:bodyPr/>
        <a:lstStyle/>
        <a:p>
          <a:endParaRPr lang="en-US">
            <a:latin typeface="Arial Narrow" panose="020B0606020202030204" pitchFamily="34" charset="0"/>
          </a:endParaRPr>
        </a:p>
      </dgm:t>
    </dgm:pt>
    <dgm:pt modelId="{C80CC89E-5733-4C73-A073-49A3CAD60C09}">
      <dgm:prSet phldrT="[Text]"/>
      <dgm:spPr/>
      <dgm:t>
        <a:bodyPr/>
        <a:lstStyle/>
        <a:p>
          <a:r>
            <a:rPr lang="id-ID" b="0" i="0" dirty="0">
              <a:latin typeface="Arial Narrow" panose="020B0606020202030204" pitchFamily="34" charset="0"/>
            </a:rPr>
            <a:t>mengartikan bahwa penelitian kualitatif lebih cocok digunakan untuk jenis penelitian yang memahami tentang fenomena sosial dari perspektif partisipan. Secara sederhana, dapat pula diartikan sebagai penelitian yang lebih cocok digunakan untuk meneliti kondisi atau situasi si objek penelitian. </a:t>
          </a:r>
          <a:endParaRPr lang="en-US" dirty="0">
            <a:latin typeface="Arial Narrow" panose="020B0606020202030204" pitchFamily="34" charset="0"/>
          </a:endParaRPr>
        </a:p>
      </dgm:t>
    </dgm:pt>
    <dgm:pt modelId="{0531CC7B-6C42-445F-8043-3B23D7BA340E}" type="parTrans" cxnId="{A660708F-92A6-4146-BC85-6A6760A6FEA4}">
      <dgm:prSet/>
      <dgm:spPr/>
      <dgm:t>
        <a:bodyPr/>
        <a:lstStyle/>
        <a:p>
          <a:endParaRPr lang="en-US">
            <a:latin typeface="Arial Narrow" panose="020B0606020202030204" pitchFamily="34" charset="0"/>
          </a:endParaRPr>
        </a:p>
      </dgm:t>
    </dgm:pt>
    <dgm:pt modelId="{214CA7A2-ECB4-48D4-8736-AE68BBC532C4}" type="sibTrans" cxnId="{A660708F-92A6-4146-BC85-6A6760A6FEA4}">
      <dgm:prSet/>
      <dgm:spPr/>
      <dgm:t>
        <a:bodyPr/>
        <a:lstStyle/>
        <a:p>
          <a:endParaRPr lang="en-US">
            <a:latin typeface="Arial Narrow" panose="020B0606020202030204" pitchFamily="34" charset="0"/>
          </a:endParaRPr>
        </a:p>
      </dgm:t>
    </dgm:pt>
    <dgm:pt modelId="{961CA569-AD1D-457D-AF2B-E61B1C7A0FAC}">
      <dgm:prSet phldrT="[Text]"/>
      <dgm:spPr/>
      <dgm:t>
        <a:bodyPr/>
        <a:lstStyle/>
        <a:p>
          <a:r>
            <a:rPr lang="id-ID" b="0" i="0" dirty="0">
              <a:latin typeface="Arial Narrow" panose="020B0606020202030204" pitchFamily="34" charset="0"/>
            </a:rPr>
            <a:t>Bogdan dan Taylor (1975),</a:t>
          </a:r>
          <a:endParaRPr lang="en-US" dirty="0">
            <a:latin typeface="Arial Narrow" panose="020B0606020202030204" pitchFamily="34" charset="0"/>
          </a:endParaRPr>
        </a:p>
      </dgm:t>
    </dgm:pt>
    <dgm:pt modelId="{FDFA87FA-5D6F-4ACB-AC2C-F0C689253ADC}" type="parTrans" cxnId="{B086A45E-AE1E-4523-BE8E-77EA2B48D21D}">
      <dgm:prSet/>
      <dgm:spPr/>
      <dgm:t>
        <a:bodyPr/>
        <a:lstStyle/>
        <a:p>
          <a:endParaRPr lang="en-US">
            <a:latin typeface="Arial Narrow" panose="020B0606020202030204" pitchFamily="34" charset="0"/>
          </a:endParaRPr>
        </a:p>
      </dgm:t>
    </dgm:pt>
    <dgm:pt modelId="{CA3F5E2A-759C-40A1-A058-886F7086E394}" type="sibTrans" cxnId="{B086A45E-AE1E-4523-BE8E-77EA2B48D21D}">
      <dgm:prSet/>
      <dgm:spPr/>
      <dgm:t>
        <a:bodyPr/>
        <a:lstStyle/>
        <a:p>
          <a:endParaRPr lang="en-US">
            <a:latin typeface="Arial Narrow" panose="020B0606020202030204" pitchFamily="34" charset="0"/>
          </a:endParaRPr>
        </a:p>
      </dgm:t>
    </dgm:pt>
    <dgm:pt modelId="{28EBCFF0-29C1-468A-9756-E5E1E7B7979D}">
      <dgm:prSet phldrT="[Text]"/>
      <dgm:spPr/>
      <dgm:t>
        <a:bodyPr/>
        <a:lstStyle/>
        <a:p>
          <a:r>
            <a:rPr lang="id-ID" b="0" i="0" dirty="0">
              <a:latin typeface="Arial Narrow" panose="020B0606020202030204" pitchFamily="34" charset="0"/>
            </a:rPr>
            <a:t>mengartikan bahwasanya penelitian kualitatif juga termasuk metodologi yang dimanfaatkan untuk prosedur penelitian yang menghasilkan data deskriptif. Data deskriptif adalah data yang ditulis menggunakan kata-kata secara mendetail. </a:t>
          </a:r>
          <a:endParaRPr lang="en-US" dirty="0">
            <a:latin typeface="Arial Narrow" panose="020B0606020202030204" pitchFamily="34" charset="0"/>
          </a:endParaRPr>
        </a:p>
      </dgm:t>
    </dgm:pt>
    <dgm:pt modelId="{DF8F3837-B7B6-4536-B88D-668A17CC6E59}" type="parTrans" cxnId="{D661FFE6-AE36-4B87-A69F-88142B70E5A5}">
      <dgm:prSet/>
      <dgm:spPr/>
      <dgm:t>
        <a:bodyPr/>
        <a:lstStyle/>
        <a:p>
          <a:endParaRPr lang="en-US">
            <a:latin typeface="Arial Narrow" panose="020B0606020202030204" pitchFamily="34" charset="0"/>
          </a:endParaRPr>
        </a:p>
      </dgm:t>
    </dgm:pt>
    <dgm:pt modelId="{CFD46149-8D87-462F-A52C-ACE0A29CCF6C}" type="sibTrans" cxnId="{D661FFE6-AE36-4B87-A69F-88142B70E5A5}">
      <dgm:prSet/>
      <dgm:spPr/>
      <dgm:t>
        <a:bodyPr/>
        <a:lstStyle/>
        <a:p>
          <a:endParaRPr lang="en-US">
            <a:latin typeface="Arial Narrow" panose="020B0606020202030204" pitchFamily="34" charset="0"/>
          </a:endParaRPr>
        </a:p>
      </dgm:t>
    </dgm:pt>
    <dgm:pt modelId="{064D6F67-2672-426C-B0B9-1B6DD87C0814}">
      <dgm:prSet phldrT="[Text]"/>
      <dgm:spPr/>
      <dgm:t>
        <a:bodyPr/>
        <a:lstStyle/>
        <a:p>
          <a:r>
            <a:rPr lang="id-ID" b="0" i="0" dirty="0">
              <a:latin typeface="Arial Narrow" panose="020B0606020202030204" pitchFamily="34" charset="0"/>
            </a:rPr>
            <a:t>Creswell, J. W </a:t>
          </a:r>
          <a:endParaRPr lang="en-US" dirty="0">
            <a:latin typeface="Arial Narrow" panose="020B0606020202030204" pitchFamily="34" charset="0"/>
          </a:endParaRPr>
        </a:p>
      </dgm:t>
    </dgm:pt>
    <dgm:pt modelId="{09AA9538-F05C-43C7-87F1-F0644747AAE0}" type="parTrans" cxnId="{CD0CCE8C-207C-4004-93CD-7276CC0B9650}">
      <dgm:prSet/>
      <dgm:spPr/>
      <dgm:t>
        <a:bodyPr/>
        <a:lstStyle/>
        <a:p>
          <a:endParaRPr lang="en-US">
            <a:latin typeface="Arial Narrow" panose="020B0606020202030204" pitchFamily="34" charset="0"/>
          </a:endParaRPr>
        </a:p>
      </dgm:t>
    </dgm:pt>
    <dgm:pt modelId="{7728CC38-7482-407D-97A6-A1187F84517E}" type="sibTrans" cxnId="{CD0CCE8C-207C-4004-93CD-7276CC0B9650}">
      <dgm:prSet/>
      <dgm:spPr/>
      <dgm:t>
        <a:bodyPr/>
        <a:lstStyle/>
        <a:p>
          <a:endParaRPr lang="en-US">
            <a:latin typeface="Arial Narrow" panose="020B0606020202030204" pitchFamily="34" charset="0"/>
          </a:endParaRPr>
        </a:p>
      </dgm:t>
    </dgm:pt>
    <dgm:pt modelId="{310A8838-2DAB-4303-BCED-832E630B95AF}">
      <dgm:prSet phldrT="[Text]"/>
      <dgm:spPr/>
      <dgm:t>
        <a:bodyPr/>
        <a:lstStyle/>
        <a:p>
          <a:r>
            <a:rPr lang="id-ID" b="0" i="0" dirty="0">
              <a:latin typeface="Arial Narrow" panose="020B0606020202030204" pitchFamily="34" charset="0"/>
            </a:rPr>
            <a:t>penelitian kualitatif adalah penelitian yang digunakan untuk meneliti masalah manusia dan sosial. Dimana peneliti akan melaporkan dari hasil penelitian berdasarkan laporan pandangan data dan analisa data yang didapatkan di lapangan, kemudian di deskripsikan dalam laporan penelitian secara rinci. </a:t>
          </a:r>
          <a:endParaRPr lang="en-US" dirty="0">
            <a:latin typeface="Arial Narrow" panose="020B0606020202030204" pitchFamily="34" charset="0"/>
          </a:endParaRPr>
        </a:p>
      </dgm:t>
    </dgm:pt>
    <dgm:pt modelId="{F8DB3B2B-254E-4A67-81CD-614BE5DB8641}" type="parTrans" cxnId="{3B6F7069-9F36-46B3-8406-CB95E52FEF5E}">
      <dgm:prSet/>
      <dgm:spPr/>
      <dgm:t>
        <a:bodyPr/>
        <a:lstStyle/>
        <a:p>
          <a:endParaRPr lang="en-US">
            <a:latin typeface="Arial Narrow" panose="020B0606020202030204" pitchFamily="34" charset="0"/>
          </a:endParaRPr>
        </a:p>
      </dgm:t>
    </dgm:pt>
    <dgm:pt modelId="{92D65638-1F28-49EA-904D-A23A68A0E573}" type="sibTrans" cxnId="{3B6F7069-9F36-46B3-8406-CB95E52FEF5E}">
      <dgm:prSet/>
      <dgm:spPr/>
      <dgm:t>
        <a:bodyPr/>
        <a:lstStyle/>
        <a:p>
          <a:endParaRPr lang="en-US">
            <a:latin typeface="Arial Narrow" panose="020B0606020202030204" pitchFamily="34" charset="0"/>
          </a:endParaRPr>
        </a:p>
      </dgm:t>
    </dgm:pt>
    <dgm:pt modelId="{5E0D0FAA-EC8F-4A08-BFB5-30455C2F42E8}" type="pres">
      <dgm:prSet presAssocID="{509A0EB1-6FEC-4B16-AC3F-7873D99CCF8C}" presName="Name0" presStyleCnt="0">
        <dgm:presLayoutVars>
          <dgm:dir/>
          <dgm:animLvl val="lvl"/>
          <dgm:resizeHandles val="exact"/>
        </dgm:presLayoutVars>
      </dgm:prSet>
      <dgm:spPr/>
    </dgm:pt>
    <dgm:pt modelId="{5032F3D7-6705-4308-9BA1-7AA31D018ACF}" type="pres">
      <dgm:prSet presAssocID="{316FD788-DE57-4ED4-B4AF-5B2A56BDF91C}" presName="composite" presStyleCnt="0"/>
      <dgm:spPr/>
    </dgm:pt>
    <dgm:pt modelId="{5A587E67-46AA-42F7-9813-5D1309F2B707}" type="pres">
      <dgm:prSet presAssocID="{316FD788-DE57-4ED4-B4AF-5B2A56BDF91C}" presName="parTx" presStyleLbl="alignNode1" presStyleIdx="0" presStyleCnt="3">
        <dgm:presLayoutVars>
          <dgm:chMax val="0"/>
          <dgm:chPref val="0"/>
          <dgm:bulletEnabled val="1"/>
        </dgm:presLayoutVars>
      </dgm:prSet>
      <dgm:spPr/>
    </dgm:pt>
    <dgm:pt modelId="{703B00DD-D8A6-406F-ADF8-F0ACC2424D20}" type="pres">
      <dgm:prSet presAssocID="{316FD788-DE57-4ED4-B4AF-5B2A56BDF91C}" presName="desTx" presStyleLbl="alignAccFollowNode1" presStyleIdx="0" presStyleCnt="3">
        <dgm:presLayoutVars>
          <dgm:bulletEnabled val="1"/>
        </dgm:presLayoutVars>
      </dgm:prSet>
      <dgm:spPr/>
    </dgm:pt>
    <dgm:pt modelId="{55F1FA94-2050-4A89-8770-4C789D8C8620}" type="pres">
      <dgm:prSet presAssocID="{8C90C81C-B2B7-4391-AFB6-F3D55F9AD473}" presName="space" presStyleCnt="0"/>
      <dgm:spPr/>
    </dgm:pt>
    <dgm:pt modelId="{817E6E69-0650-4E1A-9154-901302D65D9E}" type="pres">
      <dgm:prSet presAssocID="{961CA569-AD1D-457D-AF2B-E61B1C7A0FAC}" presName="composite" presStyleCnt="0"/>
      <dgm:spPr/>
    </dgm:pt>
    <dgm:pt modelId="{25584B4E-1BFF-4EB1-8D45-B2B1158B280E}" type="pres">
      <dgm:prSet presAssocID="{961CA569-AD1D-457D-AF2B-E61B1C7A0FAC}" presName="parTx" presStyleLbl="alignNode1" presStyleIdx="1" presStyleCnt="3">
        <dgm:presLayoutVars>
          <dgm:chMax val="0"/>
          <dgm:chPref val="0"/>
          <dgm:bulletEnabled val="1"/>
        </dgm:presLayoutVars>
      </dgm:prSet>
      <dgm:spPr/>
    </dgm:pt>
    <dgm:pt modelId="{FA878AA7-2314-4484-B9A0-EECB59260F1D}" type="pres">
      <dgm:prSet presAssocID="{961CA569-AD1D-457D-AF2B-E61B1C7A0FAC}" presName="desTx" presStyleLbl="alignAccFollowNode1" presStyleIdx="1" presStyleCnt="3">
        <dgm:presLayoutVars>
          <dgm:bulletEnabled val="1"/>
        </dgm:presLayoutVars>
      </dgm:prSet>
      <dgm:spPr/>
    </dgm:pt>
    <dgm:pt modelId="{39EC0030-922A-49CF-B4DD-BD360BD4170B}" type="pres">
      <dgm:prSet presAssocID="{CA3F5E2A-759C-40A1-A058-886F7086E394}" presName="space" presStyleCnt="0"/>
      <dgm:spPr/>
    </dgm:pt>
    <dgm:pt modelId="{219A05EF-2463-4ACD-8392-9C9D7CF17E33}" type="pres">
      <dgm:prSet presAssocID="{064D6F67-2672-426C-B0B9-1B6DD87C0814}" presName="composite" presStyleCnt="0"/>
      <dgm:spPr/>
    </dgm:pt>
    <dgm:pt modelId="{C82B3849-410D-4FA2-AA6E-09F1CB1AAD4A}" type="pres">
      <dgm:prSet presAssocID="{064D6F67-2672-426C-B0B9-1B6DD87C0814}" presName="parTx" presStyleLbl="alignNode1" presStyleIdx="2" presStyleCnt="3">
        <dgm:presLayoutVars>
          <dgm:chMax val="0"/>
          <dgm:chPref val="0"/>
          <dgm:bulletEnabled val="1"/>
        </dgm:presLayoutVars>
      </dgm:prSet>
      <dgm:spPr/>
    </dgm:pt>
    <dgm:pt modelId="{B9874A33-1C92-4EE4-ABD5-F17C662911EF}" type="pres">
      <dgm:prSet presAssocID="{064D6F67-2672-426C-B0B9-1B6DD87C0814}" presName="desTx" presStyleLbl="alignAccFollowNode1" presStyleIdx="2" presStyleCnt="3">
        <dgm:presLayoutVars>
          <dgm:bulletEnabled val="1"/>
        </dgm:presLayoutVars>
      </dgm:prSet>
      <dgm:spPr/>
    </dgm:pt>
  </dgm:ptLst>
  <dgm:cxnLst>
    <dgm:cxn modelId="{EF418832-B8ED-496B-B1B1-182F3ED60790}" type="presOf" srcId="{28EBCFF0-29C1-468A-9756-E5E1E7B7979D}" destId="{FA878AA7-2314-4484-B9A0-EECB59260F1D}" srcOrd="0" destOrd="0" presId="urn:microsoft.com/office/officeart/2005/8/layout/hList1"/>
    <dgm:cxn modelId="{B086A45E-AE1E-4523-BE8E-77EA2B48D21D}" srcId="{509A0EB1-6FEC-4B16-AC3F-7873D99CCF8C}" destId="{961CA569-AD1D-457D-AF2B-E61B1C7A0FAC}" srcOrd="1" destOrd="0" parTransId="{FDFA87FA-5D6F-4ACB-AC2C-F0C689253ADC}" sibTransId="{CA3F5E2A-759C-40A1-A058-886F7086E394}"/>
    <dgm:cxn modelId="{4537A160-C2A8-44C5-9022-5955AC966ED8}" type="presOf" srcId="{310A8838-2DAB-4303-BCED-832E630B95AF}" destId="{B9874A33-1C92-4EE4-ABD5-F17C662911EF}" srcOrd="0" destOrd="0" presId="urn:microsoft.com/office/officeart/2005/8/layout/hList1"/>
    <dgm:cxn modelId="{3B6F7069-9F36-46B3-8406-CB95E52FEF5E}" srcId="{064D6F67-2672-426C-B0B9-1B6DD87C0814}" destId="{310A8838-2DAB-4303-BCED-832E630B95AF}" srcOrd="0" destOrd="0" parTransId="{F8DB3B2B-254E-4A67-81CD-614BE5DB8641}" sibTransId="{92D65638-1F28-49EA-904D-A23A68A0E573}"/>
    <dgm:cxn modelId="{ED8B7650-6085-484F-9F4D-6A79D6ED704C}" type="presOf" srcId="{961CA569-AD1D-457D-AF2B-E61B1C7A0FAC}" destId="{25584B4E-1BFF-4EB1-8D45-B2B1158B280E}" srcOrd="0" destOrd="0" presId="urn:microsoft.com/office/officeart/2005/8/layout/hList1"/>
    <dgm:cxn modelId="{209BBF79-8AA6-4D25-AFAD-098E767D53ED}" type="presOf" srcId="{064D6F67-2672-426C-B0B9-1B6DD87C0814}" destId="{C82B3849-410D-4FA2-AA6E-09F1CB1AAD4A}" srcOrd="0" destOrd="0" presId="urn:microsoft.com/office/officeart/2005/8/layout/hList1"/>
    <dgm:cxn modelId="{CD0CCE8C-207C-4004-93CD-7276CC0B9650}" srcId="{509A0EB1-6FEC-4B16-AC3F-7873D99CCF8C}" destId="{064D6F67-2672-426C-B0B9-1B6DD87C0814}" srcOrd="2" destOrd="0" parTransId="{09AA9538-F05C-43C7-87F1-F0644747AAE0}" sibTransId="{7728CC38-7482-407D-97A6-A1187F84517E}"/>
    <dgm:cxn modelId="{A660708F-92A6-4146-BC85-6A6760A6FEA4}" srcId="{316FD788-DE57-4ED4-B4AF-5B2A56BDF91C}" destId="{C80CC89E-5733-4C73-A073-49A3CAD60C09}" srcOrd="0" destOrd="0" parTransId="{0531CC7B-6C42-445F-8043-3B23D7BA340E}" sibTransId="{214CA7A2-ECB4-48D4-8736-AE68BBC532C4}"/>
    <dgm:cxn modelId="{D54CC894-691C-45B5-9517-7B1C7D2A4E5B}" srcId="{509A0EB1-6FEC-4B16-AC3F-7873D99CCF8C}" destId="{316FD788-DE57-4ED4-B4AF-5B2A56BDF91C}" srcOrd="0" destOrd="0" parTransId="{56CD0C08-7923-463E-B64C-349D5A5522EE}" sibTransId="{8C90C81C-B2B7-4391-AFB6-F3D55F9AD473}"/>
    <dgm:cxn modelId="{40EAB595-14DC-4062-AA19-4BA4892AF984}" type="presOf" srcId="{509A0EB1-6FEC-4B16-AC3F-7873D99CCF8C}" destId="{5E0D0FAA-EC8F-4A08-BFB5-30455C2F42E8}" srcOrd="0" destOrd="0" presId="urn:microsoft.com/office/officeart/2005/8/layout/hList1"/>
    <dgm:cxn modelId="{ED5B50A4-6663-460A-8774-4938BE4446C8}" type="presOf" srcId="{C80CC89E-5733-4C73-A073-49A3CAD60C09}" destId="{703B00DD-D8A6-406F-ADF8-F0ACC2424D20}" srcOrd="0" destOrd="0" presId="urn:microsoft.com/office/officeart/2005/8/layout/hList1"/>
    <dgm:cxn modelId="{7667DFB5-C5D7-4749-8A0A-59EB53B71C14}" type="presOf" srcId="{316FD788-DE57-4ED4-B4AF-5B2A56BDF91C}" destId="{5A587E67-46AA-42F7-9813-5D1309F2B707}" srcOrd="0" destOrd="0" presId="urn:microsoft.com/office/officeart/2005/8/layout/hList1"/>
    <dgm:cxn modelId="{D661FFE6-AE36-4B87-A69F-88142B70E5A5}" srcId="{961CA569-AD1D-457D-AF2B-E61B1C7A0FAC}" destId="{28EBCFF0-29C1-468A-9756-E5E1E7B7979D}" srcOrd="0" destOrd="0" parTransId="{DF8F3837-B7B6-4536-B88D-668A17CC6E59}" sibTransId="{CFD46149-8D87-462F-A52C-ACE0A29CCF6C}"/>
    <dgm:cxn modelId="{C5E9E346-0C75-4581-8FAC-BFBAB67853F5}" type="presParOf" srcId="{5E0D0FAA-EC8F-4A08-BFB5-30455C2F42E8}" destId="{5032F3D7-6705-4308-9BA1-7AA31D018ACF}" srcOrd="0" destOrd="0" presId="urn:microsoft.com/office/officeart/2005/8/layout/hList1"/>
    <dgm:cxn modelId="{120F0C29-1C97-4A00-B6AB-96BF290AC49F}" type="presParOf" srcId="{5032F3D7-6705-4308-9BA1-7AA31D018ACF}" destId="{5A587E67-46AA-42F7-9813-5D1309F2B707}" srcOrd="0" destOrd="0" presId="urn:microsoft.com/office/officeart/2005/8/layout/hList1"/>
    <dgm:cxn modelId="{0E030702-A330-421B-94E2-9432AA794044}" type="presParOf" srcId="{5032F3D7-6705-4308-9BA1-7AA31D018ACF}" destId="{703B00DD-D8A6-406F-ADF8-F0ACC2424D20}" srcOrd="1" destOrd="0" presId="urn:microsoft.com/office/officeart/2005/8/layout/hList1"/>
    <dgm:cxn modelId="{6776DE46-979D-4020-B010-B2FD31C5EC99}" type="presParOf" srcId="{5E0D0FAA-EC8F-4A08-BFB5-30455C2F42E8}" destId="{55F1FA94-2050-4A89-8770-4C789D8C8620}" srcOrd="1" destOrd="0" presId="urn:microsoft.com/office/officeart/2005/8/layout/hList1"/>
    <dgm:cxn modelId="{279A565E-154C-429B-8F83-457501DE72E8}" type="presParOf" srcId="{5E0D0FAA-EC8F-4A08-BFB5-30455C2F42E8}" destId="{817E6E69-0650-4E1A-9154-901302D65D9E}" srcOrd="2" destOrd="0" presId="urn:microsoft.com/office/officeart/2005/8/layout/hList1"/>
    <dgm:cxn modelId="{012EF6BE-171D-4030-B62A-FF05672C0FD0}" type="presParOf" srcId="{817E6E69-0650-4E1A-9154-901302D65D9E}" destId="{25584B4E-1BFF-4EB1-8D45-B2B1158B280E}" srcOrd="0" destOrd="0" presId="urn:microsoft.com/office/officeart/2005/8/layout/hList1"/>
    <dgm:cxn modelId="{1178A92E-14ED-4CC4-919E-BB247DC38544}" type="presParOf" srcId="{817E6E69-0650-4E1A-9154-901302D65D9E}" destId="{FA878AA7-2314-4484-B9A0-EECB59260F1D}" srcOrd="1" destOrd="0" presId="urn:microsoft.com/office/officeart/2005/8/layout/hList1"/>
    <dgm:cxn modelId="{132BC547-8209-474D-8474-099C3D5C374D}" type="presParOf" srcId="{5E0D0FAA-EC8F-4A08-BFB5-30455C2F42E8}" destId="{39EC0030-922A-49CF-B4DD-BD360BD4170B}" srcOrd="3" destOrd="0" presId="urn:microsoft.com/office/officeart/2005/8/layout/hList1"/>
    <dgm:cxn modelId="{467DB38C-7E69-414B-90A1-7A9D3B25AB5D}" type="presParOf" srcId="{5E0D0FAA-EC8F-4A08-BFB5-30455C2F42E8}" destId="{219A05EF-2463-4ACD-8392-9C9D7CF17E33}" srcOrd="4" destOrd="0" presId="urn:microsoft.com/office/officeart/2005/8/layout/hList1"/>
    <dgm:cxn modelId="{B5378FE8-46E9-44F7-944D-A2DD73310AA2}" type="presParOf" srcId="{219A05EF-2463-4ACD-8392-9C9D7CF17E33}" destId="{C82B3849-410D-4FA2-AA6E-09F1CB1AAD4A}" srcOrd="0" destOrd="0" presId="urn:microsoft.com/office/officeart/2005/8/layout/hList1"/>
    <dgm:cxn modelId="{D6DC8A61-E552-4499-8A3D-20A2DAEF6646}" type="presParOf" srcId="{219A05EF-2463-4ACD-8392-9C9D7CF17E33}" destId="{B9874A33-1C92-4EE4-ABD5-F17C662911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A366B-FB22-4979-AFF7-B605BC051094}">
      <dsp:nvSpPr>
        <dsp:cNvPr id="0" name=""/>
        <dsp:cNvSpPr/>
      </dsp:nvSpPr>
      <dsp:spPr>
        <a:xfrm>
          <a:off x="3248" y="142074"/>
          <a:ext cx="3167211"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d-ID" sz="1600" b="0" i="0" kern="1200" dirty="0">
              <a:latin typeface="Arial Narrow" panose="020B0606020202030204" pitchFamily="34" charset="0"/>
            </a:rPr>
            <a:t>Koentjaraningrat (1993: 89) </a:t>
          </a:r>
          <a:endParaRPr lang="en-US" sz="1600" b="0" kern="1200" dirty="0">
            <a:latin typeface="Arial Narrow" panose="020B0606020202030204" pitchFamily="34" charset="0"/>
          </a:endParaRPr>
        </a:p>
      </dsp:txBody>
      <dsp:txXfrm>
        <a:off x="3248" y="142074"/>
        <a:ext cx="3167211" cy="460800"/>
      </dsp:txXfrm>
    </dsp:sp>
    <dsp:sp modelId="{A5581CC5-D425-40B8-87F0-11195BBD8BED}">
      <dsp:nvSpPr>
        <dsp:cNvPr id="0" name=""/>
        <dsp:cNvSpPr/>
      </dsp:nvSpPr>
      <dsp:spPr>
        <a:xfrm>
          <a:off x="3248" y="602874"/>
          <a:ext cx="3167211" cy="256657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b="0" i="0" kern="1200" dirty="0">
              <a:latin typeface="Arial Narrow" panose="020B0606020202030204" pitchFamily="34" charset="0"/>
            </a:rPr>
            <a:t>mengartikan bahwa penelitian kualitatif adalah desain penelitian yang memiliki tiga format. Ketiga format tersebut meliputi penelitian deskriptif, verifikasi dan format Grounded research.</a:t>
          </a:r>
          <a:endParaRPr lang="en-US" sz="1600" b="0" kern="1200" dirty="0">
            <a:latin typeface="Arial Narrow" panose="020B0606020202030204" pitchFamily="34" charset="0"/>
          </a:endParaRPr>
        </a:p>
      </dsp:txBody>
      <dsp:txXfrm>
        <a:off x="3248" y="602874"/>
        <a:ext cx="3167211" cy="2566575"/>
      </dsp:txXfrm>
    </dsp:sp>
    <dsp:sp modelId="{99CFFE85-4150-455E-ACA6-2AD4E1E122AC}">
      <dsp:nvSpPr>
        <dsp:cNvPr id="0" name=""/>
        <dsp:cNvSpPr/>
      </dsp:nvSpPr>
      <dsp:spPr>
        <a:xfrm>
          <a:off x="3613869" y="142074"/>
          <a:ext cx="3167211"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d-ID" sz="1600" b="0" i="0" kern="1200" dirty="0">
              <a:latin typeface="Arial Narrow" panose="020B0606020202030204" pitchFamily="34" charset="0"/>
            </a:rPr>
            <a:t>Moleong (2007: 6)</a:t>
          </a:r>
          <a:endParaRPr lang="en-US" sz="1600" b="0" kern="1200" dirty="0">
            <a:latin typeface="Arial Narrow" panose="020B0606020202030204" pitchFamily="34" charset="0"/>
          </a:endParaRPr>
        </a:p>
      </dsp:txBody>
      <dsp:txXfrm>
        <a:off x="3613869" y="142074"/>
        <a:ext cx="3167211" cy="460800"/>
      </dsp:txXfrm>
    </dsp:sp>
    <dsp:sp modelId="{949421D7-F0C4-48EC-BA6D-9C4410F76C16}">
      <dsp:nvSpPr>
        <dsp:cNvPr id="0" name=""/>
        <dsp:cNvSpPr/>
      </dsp:nvSpPr>
      <dsp:spPr>
        <a:xfrm>
          <a:off x="3613869" y="602874"/>
          <a:ext cx="3167211" cy="256657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b="0" i="0" kern="1200" dirty="0">
              <a:latin typeface="Arial Narrow" panose="020B0606020202030204" pitchFamily="34" charset="0"/>
            </a:rPr>
            <a:t>Memaknai penelitian kualitatif sebagai penelitian yang bertujuan untuk memahami fenomena yang dialami oleh subjek penelitian. Lebih pas dan cocok digunakan untuk meneliti hal-hal yang berkaitan dengan penelitian perilaku, sikap, motivasi, persepsi dan tindakan subjek. Dengan kata lain, jenis penelitian tersebut, tidak bisa menggunakan metode kuantitatif.</a:t>
          </a:r>
          <a:endParaRPr lang="en-US" sz="1600" b="0" kern="1200" dirty="0">
            <a:latin typeface="Arial Narrow" panose="020B0606020202030204" pitchFamily="34" charset="0"/>
          </a:endParaRPr>
        </a:p>
      </dsp:txBody>
      <dsp:txXfrm>
        <a:off x="3613869" y="602874"/>
        <a:ext cx="3167211" cy="2566575"/>
      </dsp:txXfrm>
    </dsp:sp>
    <dsp:sp modelId="{1943978A-FAC8-4051-9FC5-46DBB3156B02}">
      <dsp:nvSpPr>
        <dsp:cNvPr id="0" name=""/>
        <dsp:cNvSpPr/>
      </dsp:nvSpPr>
      <dsp:spPr>
        <a:xfrm>
          <a:off x="7224490" y="142074"/>
          <a:ext cx="3167211"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d-ID" sz="1600" b="0" i="0" kern="1200" dirty="0">
              <a:latin typeface="Arial Narrow" panose="020B0606020202030204" pitchFamily="34" charset="0"/>
            </a:rPr>
            <a:t>David Williams (1995)</a:t>
          </a:r>
          <a:endParaRPr lang="en-US" sz="1600" b="0" kern="1200" dirty="0">
            <a:latin typeface="Arial Narrow" panose="020B0606020202030204" pitchFamily="34" charset="0"/>
          </a:endParaRPr>
        </a:p>
      </dsp:txBody>
      <dsp:txXfrm>
        <a:off x="7224490" y="142074"/>
        <a:ext cx="3167211" cy="460800"/>
      </dsp:txXfrm>
    </dsp:sp>
    <dsp:sp modelId="{4C147157-04AE-4340-9DC9-A53B9A68A647}">
      <dsp:nvSpPr>
        <dsp:cNvPr id="0" name=""/>
        <dsp:cNvSpPr/>
      </dsp:nvSpPr>
      <dsp:spPr>
        <a:xfrm>
          <a:off x="7224490" y="602874"/>
          <a:ext cx="3167211" cy="256657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b="0" i="0" kern="1200" dirty="0">
              <a:latin typeface="Arial Narrow" panose="020B0606020202030204" pitchFamily="34" charset="0"/>
            </a:rPr>
            <a:t>penelitian kualitatif adalah upaya peneliti mengumpulkan data yang didasarkan pada latar alamiah. Tentu saja, karena dilakukan secara alamiah atau natural, hasil penelitiannya pun juga ilmiah dan dapat dipertanggungjawabkan. </a:t>
          </a:r>
          <a:endParaRPr lang="en-US" sz="1600" b="0" kern="1200" dirty="0">
            <a:latin typeface="Arial Narrow" panose="020B0606020202030204" pitchFamily="34" charset="0"/>
          </a:endParaRPr>
        </a:p>
      </dsp:txBody>
      <dsp:txXfrm>
        <a:off x="7224490" y="602874"/>
        <a:ext cx="3167211" cy="256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87E67-46AA-42F7-9813-5D1309F2B707}">
      <dsp:nvSpPr>
        <dsp:cNvPr id="0" name=""/>
        <dsp:cNvSpPr/>
      </dsp:nvSpPr>
      <dsp:spPr>
        <a:xfrm>
          <a:off x="3248" y="87197"/>
          <a:ext cx="3167211" cy="518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b="0" i="0" kern="1200" dirty="0">
              <a:latin typeface="Arial Narrow" panose="020B0606020202030204" pitchFamily="34" charset="0"/>
            </a:rPr>
            <a:t>Sugiono (2005) </a:t>
          </a:r>
          <a:endParaRPr lang="en-US" sz="1800" kern="1200" dirty="0">
            <a:latin typeface="Arial Narrow" panose="020B0606020202030204" pitchFamily="34" charset="0"/>
          </a:endParaRPr>
        </a:p>
      </dsp:txBody>
      <dsp:txXfrm>
        <a:off x="3248" y="87197"/>
        <a:ext cx="3167211" cy="518400"/>
      </dsp:txXfrm>
    </dsp:sp>
    <dsp:sp modelId="{703B00DD-D8A6-406F-ADF8-F0ACC2424D20}">
      <dsp:nvSpPr>
        <dsp:cNvPr id="0" name=""/>
        <dsp:cNvSpPr/>
      </dsp:nvSpPr>
      <dsp:spPr>
        <a:xfrm>
          <a:off x="3248" y="605597"/>
          <a:ext cx="3167211" cy="26187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b="0" i="0" kern="1200" dirty="0">
              <a:latin typeface="Arial Narrow" panose="020B0606020202030204" pitchFamily="34" charset="0"/>
            </a:rPr>
            <a:t>mengartikan bahwa penelitian kualitatif lebih cocok digunakan untuk jenis penelitian yang memahami tentang fenomena sosial dari perspektif partisipan. Secara sederhana, dapat pula diartikan sebagai penelitian yang lebih cocok digunakan untuk meneliti kondisi atau situasi si objek penelitian. </a:t>
          </a:r>
          <a:endParaRPr lang="en-US" sz="1800" kern="1200" dirty="0">
            <a:latin typeface="Arial Narrow" panose="020B0606020202030204" pitchFamily="34" charset="0"/>
          </a:endParaRPr>
        </a:p>
      </dsp:txBody>
      <dsp:txXfrm>
        <a:off x="3248" y="605597"/>
        <a:ext cx="3167211" cy="2618730"/>
      </dsp:txXfrm>
    </dsp:sp>
    <dsp:sp modelId="{25584B4E-1BFF-4EB1-8D45-B2B1158B280E}">
      <dsp:nvSpPr>
        <dsp:cNvPr id="0" name=""/>
        <dsp:cNvSpPr/>
      </dsp:nvSpPr>
      <dsp:spPr>
        <a:xfrm>
          <a:off x="3613869" y="87197"/>
          <a:ext cx="3167211" cy="518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b="0" i="0" kern="1200" dirty="0">
              <a:latin typeface="Arial Narrow" panose="020B0606020202030204" pitchFamily="34" charset="0"/>
            </a:rPr>
            <a:t>Bogdan dan Taylor (1975),</a:t>
          </a:r>
          <a:endParaRPr lang="en-US" sz="1800" kern="1200" dirty="0">
            <a:latin typeface="Arial Narrow" panose="020B0606020202030204" pitchFamily="34" charset="0"/>
          </a:endParaRPr>
        </a:p>
      </dsp:txBody>
      <dsp:txXfrm>
        <a:off x="3613869" y="87197"/>
        <a:ext cx="3167211" cy="518400"/>
      </dsp:txXfrm>
    </dsp:sp>
    <dsp:sp modelId="{FA878AA7-2314-4484-B9A0-EECB59260F1D}">
      <dsp:nvSpPr>
        <dsp:cNvPr id="0" name=""/>
        <dsp:cNvSpPr/>
      </dsp:nvSpPr>
      <dsp:spPr>
        <a:xfrm>
          <a:off x="3613869" y="605597"/>
          <a:ext cx="3167211" cy="26187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b="0" i="0" kern="1200" dirty="0">
              <a:latin typeface="Arial Narrow" panose="020B0606020202030204" pitchFamily="34" charset="0"/>
            </a:rPr>
            <a:t>mengartikan bahwasanya penelitian kualitatif juga termasuk metodologi yang dimanfaatkan untuk prosedur penelitian yang menghasilkan data deskriptif. Data deskriptif adalah data yang ditulis menggunakan kata-kata secara mendetail. </a:t>
          </a:r>
          <a:endParaRPr lang="en-US" sz="1800" kern="1200" dirty="0">
            <a:latin typeface="Arial Narrow" panose="020B0606020202030204" pitchFamily="34" charset="0"/>
          </a:endParaRPr>
        </a:p>
      </dsp:txBody>
      <dsp:txXfrm>
        <a:off x="3613869" y="605597"/>
        <a:ext cx="3167211" cy="2618730"/>
      </dsp:txXfrm>
    </dsp:sp>
    <dsp:sp modelId="{C82B3849-410D-4FA2-AA6E-09F1CB1AAD4A}">
      <dsp:nvSpPr>
        <dsp:cNvPr id="0" name=""/>
        <dsp:cNvSpPr/>
      </dsp:nvSpPr>
      <dsp:spPr>
        <a:xfrm>
          <a:off x="7224490" y="87197"/>
          <a:ext cx="3167211" cy="518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b="0" i="0" kern="1200" dirty="0">
              <a:latin typeface="Arial Narrow" panose="020B0606020202030204" pitchFamily="34" charset="0"/>
            </a:rPr>
            <a:t>Creswell, J. W </a:t>
          </a:r>
          <a:endParaRPr lang="en-US" sz="1800" kern="1200" dirty="0">
            <a:latin typeface="Arial Narrow" panose="020B0606020202030204" pitchFamily="34" charset="0"/>
          </a:endParaRPr>
        </a:p>
      </dsp:txBody>
      <dsp:txXfrm>
        <a:off x="7224490" y="87197"/>
        <a:ext cx="3167211" cy="518400"/>
      </dsp:txXfrm>
    </dsp:sp>
    <dsp:sp modelId="{B9874A33-1C92-4EE4-ABD5-F17C662911EF}">
      <dsp:nvSpPr>
        <dsp:cNvPr id="0" name=""/>
        <dsp:cNvSpPr/>
      </dsp:nvSpPr>
      <dsp:spPr>
        <a:xfrm>
          <a:off x="7224490" y="605597"/>
          <a:ext cx="3167211" cy="26187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b="0" i="0" kern="1200" dirty="0">
              <a:latin typeface="Arial Narrow" panose="020B0606020202030204" pitchFamily="34" charset="0"/>
            </a:rPr>
            <a:t>penelitian kualitatif adalah penelitian yang digunakan untuk meneliti masalah manusia dan sosial. Dimana peneliti akan melaporkan dari hasil penelitian berdasarkan laporan pandangan data dan analisa data yang didapatkan di lapangan, kemudian di deskripsikan dalam laporan penelitian secara rinci. </a:t>
          </a:r>
          <a:endParaRPr lang="en-US" sz="1800" kern="1200" dirty="0">
            <a:latin typeface="Arial Narrow" panose="020B0606020202030204" pitchFamily="34" charset="0"/>
          </a:endParaRPr>
        </a:p>
      </dsp:txBody>
      <dsp:txXfrm>
        <a:off x="7224490" y="605597"/>
        <a:ext cx="3167211" cy="26187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931AB-7950-41B5-8C21-FC5726F07636}" type="datetimeFigureOut">
              <a:rPr lang="id-ID" smtClean="0"/>
              <a:t>26/09/2023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3F17F-5F8C-4C3F-A330-4E9B0DD69443}" type="slidenum">
              <a:rPr lang="id-ID" smtClean="0"/>
              <a:t>‹#›</a:t>
            </a:fld>
            <a:endParaRPr lang="id-ID"/>
          </a:p>
        </p:txBody>
      </p:sp>
    </p:spTree>
    <p:extLst>
      <p:ext uri="{BB962C8B-B14F-4D97-AF65-F5344CB8AC3E}">
        <p14:creationId xmlns:p14="http://schemas.microsoft.com/office/powerpoint/2010/main" val="68997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385942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377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67802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262488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1433681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B5BBF64-4FAD-4F01-B548-35344219B42C}" type="datetimeFigureOut">
              <a:rPr lang="id-ID" smtClean="0"/>
              <a:t>26/09/2023</a:t>
            </a:fld>
            <a:endParaRPr lang="id-ID"/>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55AB132-FF52-481A-860F-6C76182B1E94}"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130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88496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327698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786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3340107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B5BBF64-4FAD-4F01-B548-35344219B42C}" type="datetimeFigureOut">
              <a:rPr lang="id-ID" smtClean="0"/>
              <a:t>26/09/2023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162254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B5BBF64-4FAD-4F01-B548-35344219B42C}" type="datetimeFigureOut">
              <a:rPr lang="id-ID" smtClean="0"/>
              <a:t>26/09/2023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222583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BBF64-4FAD-4F01-B548-35344219B42C}" type="datetimeFigureOut">
              <a:rPr lang="id-ID" smtClean="0"/>
              <a:t>26/09/2023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289894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BBF64-4FAD-4F01-B548-35344219B42C}" type="datetimeFigureOut">
              <a:rPr lang="id-ID" smtClean="0"/>
              <a:t>26/09/2023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42952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BBF64-4FAD-4F01-B548-35344219B42C}" type="datetimeFigureOut">
              <a:rPr lang="id-ID" smtClean="0"/>
              <a:t>26/09/2023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14731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BBF64-4FAD-4F01-B548-35344219B42C}" type="datetimeFigureOut">
              <a:rPr lang="id-ID" smtClean="0"/>
              <a:t>26/09/2023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36311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231692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BBF64-4FAD-4F01-B548-35344219B42C}" type="datetimeFigureOut">
              <a:rPr lang="id-ID" smtClean="0"/>
              <a:t>26/09/2023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49945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BBF64-4FAD-4F01-B548-35344219B42C}" type="datetimeFigureOut">
              <a:rPr lang="id-ID" smtClean="0"/>
              <a:t>26/09/2023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4267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BBF64-4FAD-4F01-B548-35344219B42C}" type="datetimeFigureOut">
              <a:rPr lang="id-ID" smtClean="0"/>
              <a:t>26/09/2023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157399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253569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BBF64-4FAD-4F01-B548-35344219B42C}" type="datetimeFigureOut">
              <a:rPr lang="id-ID" smtClean="0"/>
              <a:t>26/09/2023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5AB132-FF52-481A-860F-6C76182B1E94}" type="slidenum">
              <a:rPr lang="id-ID" smtClean="0"/>
              <a:t>‹#›</a:t>
            </a:fld>
            <a:endParaRPr lang="id-ID"/>
          </a:p>
        </p:txBody>
      </p:sp>
    </p:spTree>
    <p:extLst>
      <p:ext uri="{BB962C8B-B14F-4D97-AF65-F5344CB8AC3E}">
        <p14:creationId xmlns:p14="http://schemas.microsoft.com/office/powerpoint/2010/main" val="25380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B5BBF64-4FAD-4F01-B548-35344219B42C}" type="datetimeFigureOut">
              <a:rPr lang="id-ID" smtClean="0"/>
              <a:t>26/09/2023</a:t>
            </a:fld>
            <a:endParaRPr lang="id-ID"/>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F55AB132-FF52-481A-860F-6C76182B1E94}" type="slidenum">
              <a:rPr lang="id-ID" smtClean="0"/>
              <a:t>‹#›</a:t>
            </a:fld>
            <a:endParaRPr lang="id-ID"/>
          </a:p>
        </p:txBody>
      </p:sp>
    </p:spTree>
    <p:extLst>
      <p:ext uri="{BB962C8B-B14F-4D97-AF65-F5344CB8AC3E}">
        <p14:creationId xmlns:p14="http://schemas.microsoft.com/office/powerpoint/2010/main" val="10351891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0302" y="1001234"/>
            <a:ext cx="9144000" cy="667248"/>
          </a:xfrm>
        </p:spPr>
        <p:txBody>
          <a:bodyPr>
            <a:normAutofit fontScale="90000"/>
          </a:bodyPr>
          <a:lstStyle/>
          <a:p>
            <a:pPr algn="ctr"/>
            <a:r>
              <a:rPr lang="en-GB" sz="4800" dirty="0" err="1">
                <a:solidFill>
                  <a:schemeClr val="tx1">
                    <a:lumMod val="95000"/>
                    <a:lumOff val="5000"/>
                  </a:schemeClr>
                </a:solidFill>
              </a:rPr>
              <a:t>Perbedaan</a:t>
            </a:r>
            <a:r>
              <a:rPr lang="en-GB" sz="4800" dirty="0">
                <a:solidFill>
                  <a:schemeClr val="tx1">
                    <a:lumMod val="95000"/>
                    <a:lumOff val="5000"/>
                  </a:schemeClr>
                </a:solidFill>
              </a:rPr>
              <a:t> </a:t>
            </a:r>
            <a:r>
              <a:rPr lang="en-GB" sz="4800" dirty="0" err="1">
                <a:solidFill>
                  <a:schemeClr val="tx1">
                    <a:lumMod val="95000"/>
                    <a:lumOff val="5000"/>
                  </a:schemeClr>
                </a:solidFill>
              </a:rPr>
              <a:t>penelitian</a:t>
            </a:r>
            <a:r>
              <a:rPr lang="en-GB" sz="4800" dirty="0">
                <a:solidFill>
                  <a:schemeClr val="tx1">
                    <a:lumMod val="95000"/>
                    <a:lumOff val="5000"/>
                  </a:schemeClr>
                </a:solidFill>
              </a:rPr>
              <a:t> </a:t>
            </a:r>
            <a:r>
              <a:rPr lang="en-GB" sz="4800" dirty="0" err="1">
                <a:solidFill>
                  <a:schemeClr val="tx1">
                    <a:lumMod val="95000"/>
                    <a:lumOff val="5000"/>
                  </a:schemeClr>
                </a:solidFill>
              </a:rPr>
              <a:t>kualitatif</a:t>
            </a:r>
            <a:r>
              <a:rPr lang="en-GB" sz="4800" dirty="0">
                <a:solidFill>
                  <a:schemeClr val="tx1">
                    <a:lumMod val="95000"/>
                    <a:lumOff val="5000"/>
                  </a:schemeClr>
                </a:solidFill>
              </a:rPr>
              <a:t> </a:t>
            </a:r>
            <a:br>
              <a:rPr lang="en-GB" sz="4800" dirty="0">
                <a:solidFill>
                  <a:schemeClr val="tx1">
                    <a:lumMod val="95000"/>
                    <a:lumOff val="5000"/>
                  </a:schemeClr>
                </a:solidFill>
              </a:rPr>
            </a:br>
            <a:r>
              <a:rPr lang="en-GB" sz="4800" dirty="0">
                <a:solidFill>
                  <a:schemeClr val="tx1">
                    <a:lumMod val="95000"/>
                    <a:lumOff val="5000"/>
                  </a:schemeClr>
                </a:solidFill>
              </a:rPr>
              <a:t>dan </a:t>
            </a:r>
            <a:r>
              <a:rPr lang="en-GB" sz="4800" dirty="0" err="1">
                <a:solidFill>
                  <a:schemeClr val="tx1">
                    <a:lumMod val="95000"/>
                    <a:lumOff val="5000"/>
                  </a:schemeClr>
                </a:solidFill>
              </a:rPr>
              <a:t>kuantitatif</a:t>
            </a:r>
            <a:endParaRPr lang="id-ID" sz="4800" dirty="0">
              <a:solidFill>
                <a:schemeClr val="tx1">
                  <a:lumMod val="95000"/>
                  <a:lumOff val="5000"/>
                </a:schemeClr>
              </a:solidFill>
            </a:endParaRPr>
          </a:p>
        </p:txBody>
      </p:sp>
      <p:sp>
        <p:nvSpPr>
          <p:cNvPr id="5" name="Subtitle 2"/>
          <p:cNvSpPr>
            <a:spLocks noGrp="1"/>
          </p:cNvSpPr>
          <p:nvPr>
            <p:ph type="subTitle" idx="1"/>
          </p:nvPr>
        </p:nvSpPr>
        <p:spPr>
          <a:xfrm>
            <a:off x="789466" y="3170963"/>
            <a:ext cx="9144000" cy="578076"/>
          </a:xfrm>
        </p:spPr>
        <p:txBody>
          <a:bodyPr/>
          <a:lstStyle/>
          <a:p>
            <a:pPr algn="ctr"/>
            <a:r>
              <a:rPr lang="id-ID" b="1" dirty="0">
                <a:solidFill>
                  <a:schemeClr val="tx1">
                    <a:lumMod val="95000"/>
                    <a:lumOff val="5000"/>
                  </a:schemeClr>
                </a:solidFill>
              </a:rPr>
              <a:t>Dr. Novita Wulandari, s.st., m.si</a:t>
            </a:r>
          </a:p>
        </p:txBody>
      </p:sp>
      <p:sp>
        <p:nvSpPr>
          <p:cNvPr id="6" name="Subtitle 2"/>
          <p:cNvSpPr txBox="1">
            <a:spLocks/>
          </p:cNvSpPr>
          <p:nvPr/>
        </p:nvSpPr>
        <p:spPr>
          <a:xfrm>
            <a:off x="-248195" y="4877843"/>
            <a:ext cx="11234057" cy="14576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solidFill>
                  <a:schemeClr val="tx1">
                    <a:lumMod val="95000"/>
                    <a:lumOff val="5000"/>
                  </a:schemeClr>
                </a:solidFill>
              </a:rPr>
              <a:t>DISAMPAIKAN PADA PERKULIAHAN PROGRAM STUDI </a:t>
            </a:r>
            <a:r>
              <a:rPr lang="en-GB" dirty="0">
                <a:solidFill>
                  <a:schemeClr val="tx1">
                    <a:lumMod val="95000"/>
                    <a:lumOff val="5000"/>
                  </a:schemeClr>
                </a:solidFill>
              </a:rPr>
              <a:t>ILMU PEMERINTAHAN</a:t>
            </a:r>
            <a:br>
              <a:rPr lang="id-ID" dirty="0">
                <a:solidFill>
                  <a:schemeClr val="tx1">
                    <a:lumMod val="95000"/>
                    <a:lumOff val="5000"/>
                  </a:schemeClr>
                </a:solidFill>
              </a:rPr>
            </a:br>
            <a:r>
              <a:rPr lang="id-ID" dirty="0">
                <a:solidFill>
                  <a:schemeClr val="tx1">
                    <a:lumMod val="95000"/>
                    <a:lumOff val="5000"/>
                  </a:schemeClr>
                </a:solidFill>
              </a:rPr>
              <a:t>FAKULTAS ILMU SOSIAL DAN ILMU POLITIK </a:t>
            </a:r>
            <a:br>
              <a:rPr lang="id-ID" dirty="0">
                <a:solidFill>
                  <a:schemeClr val="tx1">
                    <a:lumMod val="95000"/>
                    <a:lumOff val="5000"/>
                  </a:schemeClr>
                </a:solidFill>
              </a:rPr>
            </a:br>
            <a:r>
              <a:rPr lang="id-ID" dirty="0">
                <a:solidFill>
                  <a:schemeClr val="tx1">
                    <a:lumMod val="95000"/>
                    <a:lumOff val="5000"/>
                  </a:schemeClr>
                </a:solidFill>
              </a:rPr>
              <a:t>UNIVERSITAS MEDAN AREA</a:t>
            </a:r>
          </a:p>
        </p:txBody>
      </p:sp>
    </p:spTree>
    <p:extLst>
      <p:ext uri="{BB962C8B-B14F-4D97-AF65-F5344CB8AC3E}">
        <p14:creationId xmlns:p14="http://schemas.microsoft.com/office/powerpoint/2010/main" val="81593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tx1">
                    <a:lumMod val="75000"/>
                    <a:lumOff val="25000"/>
                  </a:schemeClr>
                </a:solidFill>
              </a:rPr>
              <a:t>PERBEDAAN KUALITATIF</a:t>
            </a:r>
            <a:br>
              <a:rPr lang="id-ID" sz="2800" b="1" dirty="0">
                <a:solidFill>
                  <a:schemeClr val="tx1">
                    <a:lumMod val="75000"/>
                    <a:lumOff val="25000"/>
                  </a:schemeClr>
                </a:solidFill>
              </a:rPr>
            </a:br>
            <a:r>
              <a:rPr lang="id-ID" sz="2800" b="1" dirty="0">
                <a:solidFill>
                  <a:schemeClr val="tx1">
                    <a:lumMod val="75000"/>
                    <a:lumOff val="25000"/>
                  </a:schemeClr>
                </a:solidFill>
              </a:rPr>
              <a:t>&amp; KUANTITATIF</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F6EE26A-3174-49AD-900E-08C045755F3C}"/>
              </a:ext>
            </a:extLst>
          </p:cNvPr>
          <p:cNvSpPr/>
          <p:nvPr/>
        </p:nvSpPr>
        <p:spPr>
          <a:xfrm>
            <a:off x="2078830" y="3845516"/>
            <a:ext cx="1371600" cy="246221"/>
          </a:xfrm>
          <a:prstGeom prst="rect">
            <a:avLst/>
          </a:prstGeom>
        </p:spPr>
        <p:txBody>
          <a:bodyPr wrap="square" lIns="0" tIns="0" rIns="0" bIns="0" anchor="ctr">
            <a:spAutoFit/>
          </a:bodyPr>
          <a:lstStyle/>
          <a:p>
            <a:pPr algn="ctr"/>
            <a:r>
              <a:rPr lang="id-ID" sz="1600" dirty="0">
                <a:solidFill>
                  <a:schemeClr val="bg1"/>
                </a:solidFill>
              </a:rPr>
              <a:t>Metode</a:t>
            </a:r>
            <a:endParaRPr lang="en-US" sz="1600" dirty="0">
              <a:solidFill>
                <a:schemeClr val="bg1"/>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4460080" y="3845516"/>
            <a:ext cx="1371600" cy="246221"/>
          </a:xfrm>
          <a:prstGeom prst="rect">
            <a:avLst/>
          </a:prstGeom>
        </p:spPr>
        <p:txBody>
          <a:bodyPr wrap="square" lIns="0" tIns="0" rIns="0" bIns="0" anchor="ctr">
            <a:spAutoFit/>
          </a:bodyPr>
          <a:lstStyle/>
          <a:p>
            <a:pPr algn="ctr"/>
            <a:r>
              <a:rPr lang="id-ID" sz="1600" dirty="0">
                <a:solidFill>
                  <a:schemeClr val="bg1"/>
                </a:solidFill>
              </a:rPr>
              <a:t>Wawancara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93448815"/>
              </p:ext>
            </p:extLst>
          </p:nvPr>
        </p:nvGraphicFramePr>
        <p:xfrm>
          <a:off x="463152" y="1298495"/>
          <a:ext cx="11265696" cy="4054134"/>
        </p:xfrm>
        <a:graphic>
          <a:graphicData uri="http://schemas.openxmlformats.org/drawingml/2006/table">
            <a:tbl>
              <a:tblPr firstRow="1" bandRow="1">
                <a:tableStyleId>{35758FB7-9AC5-4552-8A53-C91805E547FA}</a:tableStyleId>
              </a:tblPr>
              <a:tblGrid>
                <a:gridCol w="2740209">
                  <a:extLst>
                    <a:ext uri="{9D8B030D-6E8A-4147-A177-3AD203B41FA5}">
                      <a16:colId xmlns:a16="http://schemas.microsoft.com/office/drawing/2014/main" val="20000"/>
                    </a:ext>
                  </a:extLst>
                </a:gridCol>
                <a:gridCol w="4313425">
                  <a:extLst>
                    <a:ext uri="{9D8B030D-6E8A-4147-A177-3AD203B41FA5}">
                      <a16:colId xmlns:a16="http://schemas.microsoft.com/office/drawing/2014/main" val="20001"/>
                    </a:ext>
                  </a:extLst>
                </a:gridCol>
                <a:gridCol w="4212062">
                  <a:extLst>
                    <a:ext uri="{9D8B030D-6E8A-4147-A177-3AD203B41FA5}">
                      <a16:colId xmlns:a16="http://schemas.microsoft.com/office/drawing/2014/main" val="20002"/>
                    </a:ext>
                  </a:extLst>
                </a:gridCol>
              </a:tblGrid>
              <a:tr h="305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b="1" i="0" u="none" strike="noStrike" kern="1200" baseline="0" dirty="0">
                          <a:solidFill>
                            <a:schemeClr val="tx1">
                              <a:lumMod val="95000"/>
                              <a:lumOff val="5000"/>
                            </a:schemeClr>
                          </a:solidFill>
                          <a:latin typeface="Arial Narrow" panose="020B0606020202030204" pitchFamily="34" charset="0"/>
                          <a:ea typeface="+mn-ea"/>
                          <a:cs typeface="+mn-cs"/>
                        </a:rPr>
                        <a:t>VARIABEL</a:t>
                      </a: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tc>
                  <a:txBody>
                    <a:bodyPr/>
                    <a:lstStyle/>
                    <a:p>
                      <a:pPr algn="ctr">
                        <a:lnSpc>
                          <a:spcPct val="100000"/>
                        </a:lnSpc>
                      </a:pPr>
                      <a:r>
                        <a:rPr lang="id-ID" sz="1400" baseline="0" dirty="0">
                          <a:solidFill>
                            <a:schemeClr val="tx1">
                              <a:lumMod val="95000"/>
                              <a:lumOff val="5000"/>
                            </a:schemeClr>
                          </a:solidFill>
                          <a:latin typeface="Arial Narrow" panose="020B0606020202030204" pitchFamily="34" charset="0"/>
                        </a:rPr>
                        <a:t>KUALITATIF</a:t>
                      </a:r>
                      <a:endParaRPr lang="id-ID" sz="1400" dirty="0">
                        <a:solidFill>
                          <a:schemeClr val="tx1">
                            <a:lumMod val="95000"/>
                            <a:lumOff val="5000"/>
                          </a:schemeClr>
                        </a:solidFill>
                        <a:latin typeface="Arial Narrow" panose="020B0606020202030204" pitchFamily="34" charset="0"/>
                      </a:endParaRPr>
                    </a:p>
                  </a:txBody>
                  <a:tcPr>
                    <a:solidFill>
                      <a:schemeClr val="accent2">
                        <a:lumMod val="60000"/>
                        <a:lumOff val="40000"/>
                      </a:schemeClr>
                    </a:solidFill>
                  </a:tcPr>
                </a:tc>
                <a:tc>
                  <a:txBody>
                    <a:bodyPr/>
                    <a:lstStyle/>
                    <a:p>
                      <a:pPr algn="ctr">
                        <a:lnSpc>
                          <a:spcPct val="100000"/>
                        </a:lnSpc>
                      </a:pPr>
                      <a:r>
                        <a:rPr lang="id-ID" sz="1400" dirty="0">
                          <a:solidFill>
                            <a:schemeClr val="tx1">
                              <a:lumMod val="95000"/>
                              <a:lumOff val="5000"/>
                            </a:schemeClr>
                          </a:solidFill>
                          <a:latin typeface="Arial Narrow" panose="020B0606020202030204" pitchFamily="34" charset="0"/>
                        </a:rPr>
                        <a:t>KUANTITATIF</a:t>
                      </a:r>
                    </a:p>
                  </a:txBody>
                  <a:tcPr/>
                </a:tc>
                <a:extLst>
                  <a:ext uri="{0D108BD9-81ED-4DB2-BD59-A6C34878D82A}">
                    <a16:rowId xmlns:a16="http://schemas.microsoft.com/office/drawing/2014/main" val="10000"/>
                  </a:ext>
                </a:extLst>
              </a:tr>
              <a:tr h="400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Sampel	</a:t>
                      </a:r>
                    </a:p>
                  </a:txBody>
                  <a:tcPr/>
                </a:tc>
                <a:tc>
                  <a:txBody>
                    <a:bodyPr/>
                    <a:lstStyle/>
                    <a:p>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Kecil, tidak representatif, sampling teoritik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Besar, stratified, kelompok kontrol,tepat, pemilihan random, pengontrolan terhadap variabel luar</a:t>
                      </a:r>
                    </a:p>
                  </a:txBody>
                  <a:tcPr/>
                </a:tc>
                <a:extLst>
                  <a:ext uri="{0D108BD9-81ED-4DB2-BD59-A6C34878D82A}">
                    <a16:rowId xmlns:a16="http://schemas.microsoft.com/office/drawing/2014/main" val="10001"/>
                  </a:ext>
                </a:extLst>
              </a:tr>
              <a:tr h="521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Tehnik dan metode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Observasi, mereviu berbagai dokumen dan artifak, opened-ended interview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Eksperimen, peneitian survey, interview terstruktur, quasi experiment, observasi terstruktur	</a:t>
                      </a:r>
                    </a:p>
                  </a:txBody>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Hubungan dengan subyek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u="none" strike="noStrike" kern="1200" baseline="0" dirty="0">
                          <a:solidFill>
                            <a:schemeClr val="tx1">
                              <a:lumMod val="95000"/>
                              <a:lumOff val="5000"/>
                            </a:schemeClr>
                          </a:solidFill>
                          <a:latin typeface="Arial Narrow" panose="020B0606020202030204" pitchFamily="34" charset="0"/>
                          <a:ea typeface="+mn-ea"/>
                          <a:cs typeface="+mn-cs"/>
                        </a:rPr>
                        <a:t>Empati, menekankan</a:t>
                      </a: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 </a:t>
                      </a:r>
                      <a:r>
                        <a:rPr lang="fi-FI" sz="1400" b="0" i="0" u="none" strike="noStrike" kern="1200" baseline="0" dirty="0">
                          <a:solidFill>
                            <a:schemeClr val="tx1">
                              <a:lumMod val="95000"/>
                              <a:lumOff val="5000"/>
                            </a:schemeClr>
                          </a:solidFill>
                          <a:latin typeface="Arial Narrow" panose="020B0606020202030204" pitchFamily="34" charset="0"/>
                          <a:ea typeface="+mn-ea"/>
                          <a:cs typeface="+mn-cs"/>
                        </a:rPr>
                        <a:t>kepercayaan, kesetaraan, kontakintensif, subyek</a:t>
                      </a: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 </a:t>
                      </a:r>
                      <a:r>
                        <a:rPr lang="fi-FI" sz="1400" b="0" i="0" u="none" strike="noStrike" kern="1200" baseline="0" dirty="0">
                          <a:solidFill>
                            <a:schemeClr val="tx1">
                              <a:lumMod val="95000"/>
                              <a:lumOff val="5000"/>
                            </a:schemeClr>
                          </a:solidFill>
                          <a:latin typeface="Arial Narrow" panose="020B0606020202030204" pitchFamily="34" charset="0"/>
                          <a:ea typeface="+mn-ea"/>
                          <a:cs typeface="+mn-cs"/>
                        </a:rPr>
                        <a:t>sebagai</a:t>
                      </a: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 </a:t>
                      </a:r>
                      <a:r>
                        <a:rPr lang="fi-FI" sz="1400" b="0" i="0" u="none" strike="noStrike" kern="1200" baseline="0" dirty="0">
                          <a:solidFill>
                            <a:schemeClr val="tx1">
                              <a:lumMod val="95000"/>
                              <a:lumOff val="5000"/>
                            </a:schemeClr>
                          </a:solidFill>
                          <a:latin typeface="Arial Narrow" panose="020B0606020202030204" pitchFamily="34" charset="0"/>
                          <a:ea typeface="+mn-ea"/>
                          <a:cs typeface="+mn-cs"/>
                        </a:rPr>
                        <a:t>teman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Membatasi, jangka pendek,terpisah atau tidak memihak, ada jarak, subyek-peneliti	</a:t>
                      </a:r>
                    </a:p>
                  </a:txBody>
                  <a:tcPr/>
                </a:tc>
                <a:extLst>
                  <a:ext uri="{0D108BD9-81ED-4DB2-BD59-A6C34878D82A}">
                    <a16:rowId xmlns:a16="http://schemas.microsoft.com/office/drawing/2014/main" val="10003"/>
                  </a:ext>
                </a:extLst>
              </a:tr>
              <a:tr h="261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Instrumen dan alat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Tape recorder, merekam/menulis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Inventori, angket, indeks, komputer, skala, skor tes	</a:t>
                      </a:r>
                    </a:p>
                  </a:txBody>
                  <a:tcPr/>
                </a:tc>
                <a:extLst>
                  <a:ext uri="{0D108BD9-81ED-4DB2-BD59-A6C34878D82A}">
                    <a16:rowId xmlns:a16="http://schemas.microsoft.com/office/drawing/2014/main" val="10004"/>
                  </a:ext>
                </a:extLst>
              </a:tr>
              <a:tr h="261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Analisis Data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Terus menerus, model, tema, konsep: induktif, induksianalitis, metode komparatif konstan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Deduktif, terjadi pada kesimpulan dari pengumpulan data, statistik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extLst>
                  <a:ext uri="{0D108BD9-81ED-4DB2-BD59-A6C34878D82A}">
                    <a16:rowId xmlns:a16="http://schemas.microsoft.com/office/drawing/2014/main" val="10005"/>
                  </a:ext>
                </a:extLst>
              </a:tr>
              <a:tr h="261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Problem dalam menggunakan pendekatan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Memutuhkan banyak waktu, sukar mereduksi data, reliabilitas, prosedur tidak standar, sukar meneliti populasi besar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i="0" u="none" strike="noStrike" kern="1200" baseline="0" dirty="0">
                          <a:solidFill>
                            <a:schemeClr val="tx1">
                              <a:lumMod val="95000"/>
                              <a:lumOff val="5000"/>
                            </a:schemeClr>
                          </a:solidFill>
                          <a:latin typeface="Arial Narrow" panose="020B0606020202030204" pitchFamily="34" charset="0"/>
                          <a:ea typeface="+mn-ea"/>
                          <a:cs typeface="+mn-cs"/>
                        </a:rPr>
                        <a:t>Mengontrol variabel-variabel lain, validitas, obtrusiveness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b="0" i="0" u="none" strike="noStrike" kern="1200" baseline="0" dirty="0">
                        <a:solidFill>
                          <a:schemeClr val="tx1">
                            <a:lumMod val="95000"/>
                            <a:lumOff val="5000"/>
                          </a:schemeClr>
                        </a:solidFill>
                        <a:latin typeface="Arial Narrow" panose="020B0606020202030204" pitchFamily="34" charset="0"/>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5680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9" y="1613262"/>
            <a:ext cx="10396882" cy="1151965"/>
          </a:xfrm>
        </p:spPr>
        <p:txBody>
          <a:bodyPr/>
          <a:lstStyle/>
          <a:p>
            <a:pPr algn="ctr"/>
            <a:r>
              <a:rPr lang="id-ID" dirty="0"/>
              <a:t>terimakasih</a:t>
            </a:r>
          </a:p>
        </p:txBody>
      </p:sp>
    </p:spTree>
    <p:extLst>
      <p:ext uri="{BB962C8B-B14F-4D97-AF65-F5344CB8AC3E}">
        <p14:creationId xmlns:p14="http://schemas.microsoft.com/office/powerpoint/2010/main" val="4791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0"/>
            <a:ext cx="5793376" cy="1151965"/>
          </a:xfrm>
        </p:spPr>
        <p:txBody>
          <a:bodyPr/>
          <a:lstStyle/>
          <a:p>
            <a:pPr algn="ctr"/>
            <a:r>
              <a:rPr lang="id-ID" dirty="0"/>
              <a:t>KUIS</a:t>
            </a:r>
          </a:p>
        </p:txBody>
      </p:sp>
      <p:sp>
        <p:nvSpPr>
          <p:cNvPr id="4" name="Title 1"/>
          <p:cNvSpPr txBox="1">
            <a:spLocks/>
          </p:cNvSpPr>
          <p:nvPr/>
        </p:nvSpPr>
        <p:spPr>
          <a:xfrm>
            <a:off x="3043646" y="2444931"/>
            <a:ext cx="8182728" cy="272796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id-ID" i="1" dirty="0">
                <a:solidFill>
                  <a:schemeClr val="tx1"/>
                </a:solidFill>
                <a:latin typeface="Californian FB" panose="0207040306080B030204" pitchFamily="18" charset="0"/>
              </a:rPr>
              <a:t>Review pengantar dasar metode penelitian kualitatif</a:t>
            </a:r>
          </a:p>
          <a:p>
            <a:pPr algn="ctr"/>
            <a:endParaRPr lang="id-ID" i="1" dirty="0">
              <a:solidFill>
                <a:schemeClr val="tx1"/>
              </a:solidFill>
              <a:latin typeface="Californian FB" panose="0207040306080B030204" pitchFamily="18" charset="0"/>
            </a:endParaRPr>
          </a:p>
          <a:p>
            <a:pPr marL="685800" indent="-685800" algn="ctr">
              <a:buFont typeface="Arial" panose="020B0604020202020204" pitchFamily="34" charset="0"/>
              <a:buChar char="•"/>
            </a:pPr>
            <a:r>
              <a:rPr lang="id-ID" i="1" dirty="0">
                <a:solidFill>
                  <a:schemeClr val="tx1"/>
                </a:solidFill>
                <a:latin typeface="Californian FB" panose="0207040306080B030204" pitchFamily="18" charset="0"/>
              </a:rPr>
              <a:t>Tes tertulis</a:t>
            </a:r>
          </a:p>
          <a:p>
            <a:pPr marL="685800" indent="-685800" algn="ctr">
              <a:buFont typeface="Arial" panose="020B0604020202020204" pitchFamily="34" charset="0"/>
              <a:buChar char="•"/>
            </a:pPr>
            <a:r>
              <a:rPr lang="id-ID" i="1" dirty="0">
                <a:solidFill>
                  <a:schemeClr val="tx1"/>
                </a:solidFill>
                <a:latin typeface="Californian FB" panose="0207040306080B030204" pitchFamily="18" charset="0"/>
              </a:rPr>
              <a:t>diskusi </a:t>
            </a:r>
          </a:p>
        </p:txBody>
      </p:sp>
    </p:spTree>
    <p:extLst>
      <p:ext uri="{BB962C8B-B14F-4D97-AF65-F5344CB8AC3E}">
        <p14:creationId xmlns:p14="http://schemas.microsoft.com/office/powerpoint/2010/main" val="77407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DEFINISI PENELITIAN KUALITATIF</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391617068"/>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32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t>NEXT...</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7208143"/>
              </p:ext>
            </p:extLst>
          </p:nvPr>
        </p:nvGraphicFramePr>
        <p:xfrm>
          <a:off x="687733" y="1837765"/>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18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 PENELITIAN KUALITATIF</a:t>
            </a:r>
          </a:p>
        </p:txBody>
      </p:sp>
      <p:sp>
        <p:nvSpPr>
          <p:cNvPr id="3" name="Content Placeholder 2"/>
          <p:cNvSpPr>
            <a:spLocks noGrp="1"/>
          </p:cNvSpPr>
          <p:nvPr>
            <p:ph sz="quarter" idx="13"/>
          </p:nvPr>
        </p:nvSpPr>
        <p:spPr>
          <a:xfrm>
            <a:off x="685800" y="2063396"/>
            <a:ext cx="10394707" cy="2633295"/>
          </a:xfrm>
        </p:spPr>
        <p:txBody>
          <a:bodyPr>
            <a:normAutofit/>
          </a:bodyPr>
          <a:lstStyle/>
          <a:p>
            <a:r>
              <a:rPr lang="id-ID" sz="2400" cap="none" dirty="0">
                <a:latin typeface="Arial Narrow" panose="020B0606020202030204" pitchFamily="34" charset="0"/>
              </a:rPr>
              <a:t>Memudahkan peneliti meneliti, untuk memahami fenomena yang diangkat peneliti.</a:t>
            </a:r>
          </a:p>
          <a:p>
            <a:r>
              <a:rPr lang="id-ID" sz="2400" cap="none" dirty="0">
                <a:latin typeface="Arial Narrow" panose="020B0606020202030204" pitchFamily="34" charset="0"/>
              </a:rPr>
              <a:t>Dengan metode penelitian kualitatif, peneliti bisa mendapatkan gambaran terhadap fenomena yang akan diteliti. Termasuk pula memudahkan dalam menentukan variable dan membantu dalam menghasilkan teori.  </a:t>
            </a:r>
          </a:p>
        </p:txBody>
      </p:sp>
    </p:spTree>
    <p:extLst>
      <p:ext uri="{BB962C8B-B14F-4D97-AF65-F5344CB8AC3E}">
        <p14:creationId xmlns:p14="http://schemas.microsoft.com/office/powerpoint/2010/main" val="21001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tx1">
                    <a:lumMod val="75000"/>
                    <a:lumOff val="25000"/>
                  </a:schemeClr>
                </a:solidFill>
              </a:rPr>
              <a:t>PERBEDAAN LANGKAH</a:t>
            </a:r>
            <a:br>
              <a:rPr lang="id-ID" sz="2800" b="1" dirty="0">
                <a:solidFill>
                  <a:schemeClr val="tx1">
                    <a:lumMod val="75000"/>
                    <a:lumOff val="25000"/>
                  </a:schemeClr>
                </a:solidFill>
              </a:rPr>
            </a:br>
            <a:r>
              <a:rPr lang="id-ID" sz="2800" b="1" dirty="0">
                <a:solidFill>
                  <a:schemeClr val="tx1">
                    <a:lumMod val="75000"/>
                    <a:lumOff val="25000"/>
                  </a:schemeClr>
                </a:solidFill>
              </a:rPr>
              <a:t>&amp; PROSES PENELITIAN</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F6EE26A-3174-49AD-900E-08C045755F3C}"/>
              </a:ext>
            </a:extLst>
          </p:cNvPr>
          <p:cNvSpPr/>
          <p:nvPr/>
        </p:nvSpPr>
        <p:spPr>
          <a:xfrm>
            <a:off x="2078830" y="3845516"/>
            <a:ext cx="1371600" cy="246221"/>
          </a:xfrm>
          <a:prstGeom prst="rect">
            <a:avLst/>
          </a:prstGeom>
        </p:spPr>
        <p:txBody>
          <a:bodyPr wrap="square" lIns="0" tIns="0" rIns="0" bIns="0" anchor="ctr">
            <a:spAutoFit/>
          </a:bodyPr>
          <a:lstStyle/>
          <a:p>
            <a:pPr algn="ctr"/>
            <a:r>
              <a:rPr lang="id-ID" sz="1600" dirty="0">
                <a:solidFill>
                  <a:schemeClr val="bg1"/>
                </a:solidFill>
              </a:rPr>
              <a:t>Metode</a:t>
            </a:r>
            <a:endParaRPr lang="en-US" sz="1600" dirty="0">
              <a:solidFill>
                <a:schemeClr val="bg1"/>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4460080" y="3845516"/>
            <a:ext cx="1371600" cy="246221"/>
          </a:xfrm>
          <a:prstGeom prst="rect">
            <a:avLst/>
          </a:prstGeom>
        </p:spPr>
        <p:txBody>
          <a:bodyPr wrap="square" lIns="0" tIns="0" rIns="0" bIns="0" anchor="ctr">
            <a:spAutoFit/>
          </a:bodyPr>
          <a:lstStyle/>
          <a:p>
            <a:pPr algn="ctr"/>
            <a:r>
              <a:rPr lang="id-ID" sz="1600" dirty="0">
                <a:solidFill>
                  <a:schemeClr val="bg1"/>
                </a:solidFill>
              </a:rPr>
              <a:t>Wawancara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44772151"/>
              </p:ext>
            </p:extLst>
          </p:nvPr>
        </p:nvGraphicFramePr>
        <p:xfrm>
          <a:off x="228600" y="1298495"/>
          <a:ext cx="10896192" cy="3489962"/>
        </p:xfrm>
        <a:graphic>
          <a:graphicData uri="http://schemas.openxmlformats.org/drawingml/2006/table">
            <a:tbl>
              <a:tblPr firstRow="1" bandRow="1">
                <a:tableStyleId>{35758FB7-9AC5-4552-8A53-C91805E547FA}</a:tableStyleId>
              </a:tblPr>
              <a:tblGrid>
                <a:gridCol w="3632064">
                  <a:extLst>
                    <a:ext uri="{9D8B030D-6E8A-4147-A177-3AD203B41FA5}">
                      <a16:colId xmlns:a16="http://schemas.microsoft.com/office/drawing/2014/main" val="20000"/>
                    </a:ext>
                  </a:extLst>
                </a:gridCol>
                <a:gridCol w="3632064">
                  <a:extLst>
                    <a:ext uri="{9D8B030D-6E8A-4147-A177-3AD203B41FA5}">
                      <a16:colId xmlns:a16="http://schemas.microsoft.com/office/drawing/2014/main" val="20001"/>
                    </a:ext>
                  </a:extLst>
                </a:gridCol>
                <a:gridCol w="3632064">
                  <a:extLst>
                    <a:ext uri="{9D8B030D-6E8A-4147-A177-3AD203B41FA5}">
                      <a16:colId xmlns:a16="http://schemas.microsoft.com/office/drawing/2014/main" val="20002"/>
                    </a:ext>
                  </a:extLst>
                </a:gridCol>
              </a:tblGrid>
              <a:tr h="30509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id-ID" sz="2000" b="1" i="0" u="none" strike="noStrike" kern="1200" baseline="0" dirty="0">
                          <a:solidFill>
                            <a:schemeClr val="tx1">
                              <a:lumMod val="95000"/>
                              <a:lumOff val="5000"/>
                            </a:schemeClr>
                          </a:solidFill>
                          <a:latin typeface="Arial Narrow" panose="020B0606020202030204" pitchFamily="34" charset="0"/>
                          <a:ea typeface="+mn-ea"/>
                          <a:cs typeface="+mn-cs"/>
                        </a:rPr>
                        <a:t>LANGKAH DAN PROSES</a:t>
                      </a:r>
                      <a:r>
                        <a:rPr lang="id-ID" sz="2000" b="0" i="0" u="none" strike="noStrike" kern="1200" baseline="0" dirty="0">
                          <a:solidFill>
                            <a:schemeClr val="tx1">
                              <a:lumMod val="95000"/>
                              <a:lumOff val="5000"/>
                            </a:schemeClr>
                          </a:solidFill>
                          <a:latin typeface="Arial Narrow" panose="020B0606020202030204" pitchFamily="34" charset="0"/>
                          <a:ea typeface="+mn-ea"/>
                          <a:cs typeface="+mn-cs"/>
                        </a:rPr>
                        <a:t>	</a:t>
                      </a:r>
                    </a:p>
                  </a:txBody>
                  <a:tcPr/>
                </a:tc>
                <a:tc>
                  <a:txBody>
                    <a:bodyPr/>
                    <a:lstStyle/>
                    <a:p>
                      <a:pPr algn="ctr">
                        <a:lnSpc>
                          <a:spcPct val="150000"/>
                        </a:lnSpc>
                      </a:pPr>
                      <a:r>
                        <a:rPr lang="id-ID" sz="2000" dirty="0">
                          <a:solidFill>
                            <a:schemeClr val="tx1">
                              <a:lumMod val="95000"/>
                              <a:lumOff val="5000"/>
                            </a:schemeClr>
                          </a:solidFill>
                          <a:latin typeface="Arial Narrow" panose="020B0606020202030204" pitchFamily="34" charset="0"/>
                        </a:rPr>
                        <a:t>KARAKTERISTIK</a:t>
                      </a:r>
                      <a:r>
                        <a:rPr lang="id-ID" sz="2000" baseline="0" dirty="0">
                          <a:solidFill>
                            <a:schemeClr val="tx1">
                              <a:lumMod val="95000"/>
                              <a:lumOff val="5000"/>
                            </a:schemeClr>
                          </a:solidFill>
                          <a:latin typeface="Arial Narrow" panose="020B0606020202030204" pitchFamily="34" charset="0"/>
                        </a:rPr>
                        <a:t> KUALITATIF</a:t>
                      </a:r>
                      <a:endParaRPr lang="id-ID" sz="2000" dirty="0">
                        <a:solidFill>
                          <a:schemeClr val="tx1">
                            <a:lumMod val="95000"/>
                            <a:lumOff val="5000"/>
                          </a:schemeClr>
                        </a:solidFill>
                        <a:latin typeface="Arial Narrow" panose="020B0606020202030204" pitchFamily="34" charset="0"/>
                      </a:endParaRPr>
                    </a:p>
                  </a:txBody>
                  <a:tcPr>
                    <a:solidFill>
                      <a:schemeClr val="accent4">
                        <a:lumMod val="75000"/>
                      </a:schemeClr>
                    </a:solidFill>
                  </a:tcPr>
                </a:tc>
                <a:tc>
                  <a:txBody>
                    <a:bodyPr/>
                    <a:lstStyle/>
                    <a:p>
                      <a:pPr algn="ctr">
                        <a:lnSpc>
                          <a:spcPct val="150000"/>
                        </a:lnSpc>
                      </a:pPr>
                      <a:r>
                        <a:rPr lang="id-ID" sz="2000" dirty="0">
                          <a:solidFill>
                            <a:schemeClr val="tx1">
                              <a:lumMod val="95000"/>
                              <a:lumOff val="5000"/>
                            </a:schemeClr>
                          </a:solidFill>
                          <a:latin typeface="Arial Narrow" panose="020B0606020202030204" pitchFamily="34" charset="0"/>
                        </a:rPr>
                        <a:t>KARAKTERISTIK KUANTITATIF</a:t>
                      </a:r>
                    </a:p>
                  </a:txBody>
                  <a:tcPr/>
                </a:tc>
                <a:extLst>
                  <a:ext uri="{0D108BD9-81ED-4DB2-BD59-A6C34878D82A}">
                    <a16:rowId xmlns:a16="http://schemas.microsoft.com/office/drawing/2014/main" val="10000"/>
                  </a:ext>
                </a:extLst>
              </a:tr>
              <a:tr h="76028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Mengidentifikasi problem penelitian	</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Berorientasi pada eksploratif dan pemahaman	</a:t>
                      </a:r>
                    </a:p>
                  </a:txBody>
                  <a:tcPr>
                    <a:solidFill>
                      <a:schemeClr val="accent4">
                        <a:lumMod val="7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Berorientasi pada deskripsi dan eksplanasi	</a:t>
                      </a:r>
                    </a:p>
                  </a:txBody>
                  <a:tcPr/>
                </a:tc>
                <a:extLst>
                  <a:ext uri="{0D108BD9-81ED-4DB2-BD59-A6C34878D82A}">
                    <a16:rowId xmlns:a16="http://schemas.microsoft.com/office/drawing/2014/main" val="10001"/>
                  </a:ext>
                </a:extLst>
              </a:tr>
              <a:tr h="52179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Mereview literatur	</a:t>
                      </a:r>
                    </a:p>
                  </a:txBody>
                  <a:tcPr/>
                </a:tc>
                <a:tc>
                  <a:txBody>
                    <a:bodyPr/>
                    <a:lstStyle/>
                    <a:p>
                      <a:pPr>
                        <a:lnSpc>
                          <a:spcPct val="150000"/>
                        </a:lnSpc>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Memegang peran minor untuk justifikasi problem penelitian</a:t>
                      </a:r>
                    </a:p>
                    <a:p>
                      <a:pPr>
                        <a:lnSpc>
                          <a:spcPct val="150000"/>
                        </a:lnSpc>
                      </a:pPr>
                      <a:endParaRPr lang="id-ID" sz="1800" dirty="0">
                        <a:solidFill>
                          <a:schemeClr val="tx1">
                            <a:lumMod val="95000"/>
                            <a:lumOff val="5000"/>
                          </a:schemeClr>
                        </a:solidFill>
                        <a:latin typeface="Arial Narrow" panose="020B0606020202030204" pitchFamily="34" charset="0"/>
                      </a:endParaRPr>
                    </a:p>
                  </a:txBody>
                  <a:tcPr>
                    <a:solidFill>
                      <a:schemeClr val="accent4">
                        <a:lumMod val="75000"/>
                      </a:schemeClr>
                    </a:solidFill>
                  </a:tcPr>
                </a:tc>
                <a:tc>
                  <a:txBody>
                    <a:bodyPr/>
                    <a:lstStyle/>
                    <a:p>
                      <a:pPr>
                        <a:lnSpc>
                          <a:spcPct val="150000"/>
                        </a:lnSpc>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Memegang peran utama Untuk justifikas iproblem penelitian dan spesifikasi kebutuhan untuk penelitian	</a:t>
                      </a:r>
                    </a:p>
                  </a:txBody>
                  <a:tcPr/>
                </a:tc>
                <a:extLst>
                  <a:ext uri="{0D108BD9-81ED-4DB2-BD59-A6C34878D82A}">
                    <a16:rowId xmlns:a16="http://schemas.microsoft.com/office/drawing/2014/main" val="10002"/>
                  </a:ext>
                </a:extLst>
              </a:tr>
              <a:tr h="70251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Menetapkan tujuan	</a:t>
                      </a:r>
                    </a:p>
                  </a:txBody>
                  <a:tcPr/>
                </a:tc>
                <a:tc>
                  <a:txBody>
                    <a:bodyPr/>
                    <a:lstStyle/>
                    <a:p>
                      <a:pPr>
                        <a:lnSpc>
                          <a:spcPct val="150000"/>
                        </a:lnSpc>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Umum dan luas Pengalaman partisipasi/ subyek</a:t>
                      </a:r>
                    </a:p>
                  </a:txBody>
                  <a:tcPr>
                    <a:solidFill>
                      <a:schemeClr val="accent4">
                        <a:lumMod val="75000"/>
                      </a:schemeClr>
                    </a:solidFill>
                  </a:tcPr>
                </a:tc>
                <a:tc>
                  <a:txBody>
                    <a:bodyPr/>
                    <a:lstStyle/>
                    <a:p>
                      <a:pPr>
                        <a:lnSpc>
                          <a:spcPct val="150000"/>
                        </a:lnSpc>
                      </a:pPr>
                      <a:r>
                        <a:rPr lang="id-ID" sz="1800" b="0" i="0" u="none" strike="noStrike" kern="1200" baseline="0" dirty="0">
                          <a:solidFill>
                            <a:schemeClr val="tx1">
                              <a:lumMod val="95000"/>
                              <a:lumOff val="5000"/>
                            </a:schemeClr>
                          </a:solidFill>
                          <a:latin typeface="Arial Narrow" panose="020B0606020202030204" pitchFamily="34" charset="0"/>
                          <a:ea typeface="+mn-ea"/>
                          <a:cs typeface="+mn-cs"/>
                        </a:rPr>
                        <a:t>Khusus dan sempit Data dapat diobservasi, diukur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665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tx1">
                    <a:lumMod val="75000"/>
                    <a:lumOff val="25000"/>
                  </a:schemeClr>
                </a:solidFill>
              </a:rPr>
              <a:t>PERBEDAAN LANGKAH</a:t>
            </a:r>
            <a:br>
              <a:rPr lang="id-ID" sz="2800" b="1" dirty="0">
                <a:solidFill>
                  <a:schemeClr val="tx1">
                    <a:lumMod val="75000"/>
                    <a:lumOff val="25000"/>
                  </a:schemeClr>
                </a:solidFill>
              </a:rPr>
            </a:br>
            <a:r>
              <a:rPr lang="id-ID" sz="2800" b="1" dirty="0">
                <a:solidFill>
                  <a:schemeClr val="tx1">
                    <a:lumMod val="75000"/>
                    <a:lumOff val="25000"/>
                  </a:schemeClr>
                </a:solidFill>
              </a:rPr>
              <a:t>&amp; PROSES PENELITIAN</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F6EE26A-3174-49AD-900E-08C045755F3C}"/>
              </a:ext>
            </a:extLst>
          </p:cNvPr>
          <p:cNvSpPr/>
          <p:nvPr/>
        </p:nvSpPr>
        <p:spPr>
          <a:xfrm>
            <a:off x="2078830" y="3845516"/>
            <a:ext cx="1371600" cy="246221"/>
          </a:xfrm>
          <a:prstGeom prst="rect">
            <a:avLst/>
          </a:prstGeom>
        </p:spPr>
        <p:txBody>
          <a:bodyPr wrap="square" lIns="0" tIns="0" rIns="0" bIns="0" anchor="ctr">
            <a:spAutoFit/>
          </a:bodyPr>
          <a:lstStyle/>
          <a:p>
            <a:pPr algn="ctr"/>
            <a:r>
              <a:rPr lang="id-ID" sz="1600" dirty="0">
                <a:solidFill>
                  <a:schemeClr val="bg1"/>
                </a:solidFill>
              </a:rPr>
              <a:t>Metode</a:t>
            </a:r>
            <a:endParaRPr lang="en-US" sz="1600" dirty="0">
              <a:solidFill>
                <a:schemeClr val="bg1"/>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4460080" y="3845516"/>
            <a:ext cx="1371600" cy="246221"/>
          </a:xfrm>
          <a:prstGeom prst="rect">
            <a:avLst/>
          </a:prstGeom>
        </p:spPr>
        <p:txBody>
          <a:bodyPr wrap="square" lIns="0" tIns="0" rIns="0" bIns="0" anchor="ctr">
            <a:spAutoFit/>
          </a:bodyPr>
          <a:lstStyle/>
          <a:p>
            <a:pPr algn="ctr"/>
            <a:r>
              <a:rPr lang="id-ID" sz="1600" dirty="0">
                <a:solidFill>
                  <a:schemeClr val="bg1"/>
                </a:solidFill>
              </a:rPr>
              <a:t>Wawancara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85277164"/>
              </p:ext>
            </p:extLst>
          </p:nvPr>
        </p:nvGraphicFramePr>
        <p:xfrm>
          <a:off x="530338" y="1298495"/>
          <a:ext cx="10896192" cy="4204400"/>
        </p:xfrm>
        <a:graphic>
          <a:graphicData uri="http://schemas.openxmlformats.org/drawingml/2006/table">
            <a:tbl>
              <a:tblPr firstRow="1" bandRow="1">
                <a:tableStyleId>{35758FB7-9AC5-4552-8A53-C91805E547FA}</a:tableStyleId>
              </a:tblPr>
              <a:tblGrid>
                <a:gridCol w="3632064">
                  <a:extLst>
                    <a:ext uri="{9D8B030D-6E8A-4147-A177-3AD203B41FA5}">
                      <a16:colId xmlns:a16="http://schemas.microsoft.com/office/drawing/2014/main" val="20000"/>
                    </a:ext>
                  </a:extLst>
                </a:gridCol>
                <a:gridCol w="3632064">
                  <a:extLst>
                    <a:ext uri="{9D8B030D-6E8A-4147-A177-3AD203B41FA5}">
                      <a16:colId xmlns:a16="http://schemas.microsoft.com/office/drawing/2014/main" val="20001"/>
                    </a:ext>
                  </a:extLst>
                </a:gridCol>
                <a:gridCol w="3632064">
                  <a:extLst>
                    <a:ext uri="{9D8B030D-6E8A-4147-A177-3AD203B41FA5}">
                      <a16:colId xmlns:a16="http://schemas.microsoft.com/office/drawing/2014/main" val="20002"/>
                    </a:ext>
                  </a:extLst>
                </a:gridCol>
              </a:tblGrid>
              <a:tr h="30509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id-ID" sz="1600" b="1" i="0" u="none" strike="noStrike" kern="1200" baseline="0" dirty="0">
                          <a:solidFill>
                            <a:schemeClr val="tx1">
                              <a:lumMod val="95000"/>
                              <a:lumOff val="5000"/>
                            </a:schemeClr>
                          </a:solidFill>
                          <a:latin typeface="Arial Narrow" panose="020B0606020202030204" pitchFamily="34" charset="0"/>
                          <a:ea typeface="+mn-ea"/>
                          <a:cs typeface="+mn-cs"/>
                        </a:rPr>
                        <a:t>LANGKAH DAN PROSES</a:t>
                      </a: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	</a:t>
                      </a:r>
                    </a:p>
                  </a:txBody>
                  <a:tcPr/>
                </a:tc>
                <a:tc>
                  <a:txBody>
                    <a:bodyPr/>
                    <a:lstStyle/>
                    <a:p>
                      <a:pPr algn="ctr">
                        <a:lnSpc>
                          <a:spcPct val="150000"/>
                        </a:lnSpc>
                      </a:pPr>
                      <a:r>
                        <a:rPr lang="id-ID" sz="1600" dirty="0">
                          <a:solidFill>
                            <a:schemeClr val="tx1">
                              <a:lumMod val="95000"/>
                              <a:lumOff val="5000"/>
                            </a:schemeClr>
                          </a:solidFill>
                          <a:latin typeface="Arial Narrow" panose="020B0606020202030204" pitchFamily="34" charset="0"/>
                        </a:rPr>
                        <a:t>KARAKTERISTIK</a:t>
                      </a:r>
                      <a:r>
                        <a:rPr lang="id-ID" sz="1600" baseline="0" dirty="0">
                          <a:solidFill>
                            <a:schemeClr val="tx1">
                              <a:lumMod val="95000"/>
                              <a:lumOff val="5000"/>
                            </a:schemeClr>
                          </a:solidFill>
                          <a:latin typeface="Arial Narrow" panose="020B0606020202030204" pitchFamily="34" charset="0"/>
                        </a:rPr>
                        <a:t> KUALITATIF</a:t>
                      </a:r>
                      <a:endParaRPr lang="id-ID" sz="1600" dirty="0">
                        <a:solidFill>
                          <a:schemeClr val="tx1">
                            <a:lumMod val="95000"/>
                            <a:lumOff val="5000"/>
                          </a:schemeClr>
                        </a:solidFill>
                        <a:latin typeface="Arial Narrow" panose="020B0606020202030204" pitchFamily="34" charset="0"/>
                      </a:endParaRPr>
                    </a:p>
                  </a:txBody>
                  <a:tcPr>
                    <a:solidFill>
                      <a:schemeClr val="accent4">
                        <a:lumMod val="75000"/>
                      </a:schemeClr>
                    </a:solidFill>
                  </a:tcPr>
                </a:tc>
                <a:tc>
                  <a:txBody>
                    <a:bodyPr/>
                    <a:lstStyle/>
                    <a:p>
                      <a:pPr algn="ctr">
                        <a:lnSpc>
                          <a:spcPct val="150000"/>
                        </a:lnSpc>
                      </a:pPr>
                      <a:r>
                        <a:rPr lang="id-ID" sz="1600" dirty="0">
                          <a:solidFill>
                            <a:schemeClr val="tx1">
                              <a:lumMod val="95000"/>
                              <a:lumOff val="5000"/>
                            </a:schemeClr>
                          </a:solidFill>
                          <a:latin typeface="Arial Narrow" panose="020B0606020202030204" pitchFamily="34" charset="0"/>
                        </a:rPr>
                        <a:t>KARAKTERISTIK KUANTITATIF</a:t>
                      </a:r>
                    </a:p>
                  </a:txBody>
                  <a:tcPr/>
                </a:tc>
                <a:extLst>
                  <a:ext uri="{0D108BD9-81ED-4DB2-BD59-A6C34878D82A}">
                    <a16:rowId xmlns:a16="http://schemas.microsoft.com/office/drawing/2014/main" val="10000"/>
                  </a:ext>
                </a:extLst>
              </a:tr>
              <a:tr h="76028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Mengumpulkan data	</a:t>
                      </a:r>
                    </a:p>
                  </a:txBody>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Memunculkan protokol Data teks atau kesan Jumlah subyek/ tempat sedikit</a:t>
                      </a:r>
                    </a:p>
                  </a:txBody>
                  <a:tcPr>
                    <a:solidFill>
                      <a:schemeClr val="accent4">
                        <a:lumMod val="75000"/>
                      </a:schemeClr>
                    </a:solidFill>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Instrumen ditentukan sebelumnya</a:t>
                      </a:r>
                    </a:p>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Data berujud angka/diangkakan</a:t>
                      </a:r>
                    </a:p>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Jumlah subyek banyak	</a:t>
                      </a:r>
                    </a:p>
                  </a:txBody>
                  <a:tcPr/>
                </a:tc>
                <a:extLst>
                  <a:ext uri="{0D108BD9-81ED-4DB2-BD59-A6C34878D82A}">
                    <a16:rowId xmlns:a16="http://schemas.microsoft.com/office/drawing/2014/main" val="10001"/>
                  </a:ext>
                </a:extLst>
              </a:tr>
              <a:tr h="52179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Menganalisa dan menginterpretasi data	</a:t>
                      </a:r>
                    </a:p>
                  </a:txBody>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Analisa teks Deskprisi, analisis, dan perkembangan tema Makna dan hasil penelitian lebih besar</a:t>
                      </a:r>
                    </a:p>
                  </a:txBody>
                  <a:tcPr>
                    <a:solidFill>
                      <a:schemeClr val="accent4">
                        <a:lumMod val="75000"/>
                      </a:schemeClr>
                    </a:solidFill>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Analisis statistik Mendeskripsikan kencenderungan, pembandingan kelompok/hubungan antar variabel</a:t>
                      </a:r>
                    </a:p>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Pembadingan hasil dengan prediksi dan hasil penelitian sebelumnya</a:t>
                      </a:r>
                    </a:p>
                  </a:txBody>
                  <a:tcPr/>
                </a:tc>
                <a:extLst>
                  <a:ext uri="{0D108BD9-81ED-4DB2-BD59-A6C34878D82A}">
                    <a16:rowId xmlns:a16="http://schemas.microsoft.com/office/drawing/2014/main" val="10002"/>
                  </a:ext>
                </a:extLst>
              </a:tr>
              <a:tr h="70251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Melaporkan dan mengevaluasi penelitian	</a:t>
                      </a:r>
                    </a:p>
                  </a:txBody>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Luwes, Refleksif dan bias	</a:t>
                      </a:r>
                    </a:p>
                  </a:txBody>
                  <a:tcPr>
                    <a:solidFill>
                      <a:schemeClr val="accent4">
                        <a:lumMod val="75000"/>
                      </a:schemeClr>
                    </a:solidFill>
                  </a:tcPr>
                </a:tc>
                <a:tc>
                  <a:txBody>
                    <a:bodyPr/>
                    <a:lstStyle/>
                    <a:p>
                      <a:pPr>
                        <a:lnSpc>
                          <a:spcPct val="150000"/>
                        </a:lnSpc>
                      </a:pPr>
                      <a:r>
                        <a:rPr lang="id-ID" sz="1600" b="0" i="0" u="none" strike="noStrike" kern="1200" baseline="0" dirty="0">
                          <a:solidFill>
                            <a:schemeClr val="tx1">
                              <a:lumMod val="95000"/>
                              <a:lumOff val="5000"/>
                            </a:schemeClr>
                          </a:solidFill>
                          <a:latin typeface="Arial Narrow" panose="020B0606020202030204" pitchFamily="34" charset="0"/>
                          <a:ea typeface="+mn-ea"/>
                          <a:cs typeface="+mn-cs"/>
                        </a:rPr>
                        <a:t>Terstandar dan pasti, Obyektif dan tidak bias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813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tx1">
                    <a:lumMod val="75000"/>
                    <a:lumOff val="25000"/>
                  </a:schemeClr>
                </a:solidFill>
              </a:rPr>
              <a:t>PERBEDAAN KUALITATIF</a:t>
            </a:r>
            <a:br>
              <a:rPr lang="id-ID" sz="2800" b="1" dirty="0">
                <a:solidFill>
                  <a:schemeClr val="tx1">
                    <a:lumMod val="75000"/>
                    <a:lumOff val="25000"/>
                  </a:schemeClr>
                </a:solidFill>
              </a:rPr>
            </a:br>
            <a:r>
              <a:rPr lang="id-ID" sz="2800" b="1" dirty="0">
                <a:solidFill>
                  <a:schemeClr val="tx1">
                    <a:lumMod val="75000"/>
                    <a:lumOff val="25000"/>
                  </a:schemeClr>
                </a:solidFill>
              </a:rPr>
              <a:t>&amp; KUANTITATIF</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F6EE26A-3174-49AD-900E-08C045755F3C}"/>
              </a:ext>
            </a:extLst>
          </p:cNvPr>
          <p:cNvSpPr/>
          <p:nvPr/>
        </p:nvSpPr>
        <p:spPr>
          <a:xfrm>
            <a:off x="2078830" y="3845516"/>
            <a:ext cx="1371600" cy="246221"/>
          </a:xfrm>
          <a:prstGeom prst="rect">
            <a:avLst/>
          </a:prstGeom>
        </p:spPr>
        <p:txBody>
          <a:bodyPr wrap="square" lIns="0" tIns="0" rIns="0" bIns="0" anchor="ctr">
            <a:spAutoFit/>
          </a:bodyPr>
          <a:lstStyle/>
          <a:p>
            <a:pPr algn="ctr"/>
            <a:r>
              <a:rPr lang="id-ID" sz="1600" dirty="0">
                <a:solidFill>
                  <a:schemeClr val="bg1"/>
                </a:solidFill>
              </a:rPr>
              <a:t>Metode</a:t>
            </a:r>
            <a:endParaRPr lang="en-US" sz="1600" dirty="0">
              <a:solidFill>
                <a:schemeClr val="bg1"/>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4460080" y="3845516"/>
            <a:ext cx="1371600" cy="246221"/>
          </a:xfrm>
          <a:prstGeom prst="rect">
            <a:avLst/>
          </a:prstGeom>
        </p:spPr>
        <p:txBody>
          <a:bodyPr wrap="square" lIns="0" tIns="0" rIns="0" bIns="0" anchor="ctr">
            <a:spAutoFit/>
          </a:bodyPr>
          <a:lstStyle/>
          <a:p>
            <a:pPr algn="ctr"/>
            <a:r>
              <a:rPr lang="id-ID" sz="1600" dirty="0">
                <a:solidFill>
                  <a:schemeClr val="bg1"/>
                </a:solidFill>
              </a:rPr>
              <a:t>Wawancara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39358106"/>
              </p:ext>
            </p:extLst>
          </p:nvPr>
        </p:nvGraphicFramePr>
        <p:xfrm>
          <a:off x="537413" y="1298495"/>
          <a:ext cx="10896192" cy="3870960"/>
        </p:xfrm>
        <a:graphic>
          <a:graphicData uri="http://schemas.openxmlformats.org/drawingml/2006/table">
            <a:tbl>
              <a:tblPr firstRow="1" bandRow="1">
                <a:tableStyleId>{35758FB7-9AC5-4552-8A53-C91805E547FA}</a:tableStyleId>
              </a:tblPr>
              <a:tblGrid>
                <a:gridCol w="3060729">
                  <a:extLst>
                    <a:ext uri="{9D8B030D-6E8A-4147-A177-3AD203B41FA5}">
                      <a16:colId xmlns:a16="http://schemas.microsoft.com/office/drawing/2014/main" val="20000"/>
                    </a:ext>
                  </a:extLst>
                </a:gridCol>
                <a:gridCol w="4203399">
                  <a:extLst>
                    <a:ext uri="{9D8B030D-6E8A-4147-A177-3AD203B41FA5}">
                      <a16:colId xmlns:a16="http://schemas.microsoft.com/office/drawing/2014/main" val="20001"/>
                    </a:ext>
                  </a:extLst>
                </a:gridCol>
                <a:gridCol w="3632064">
                  <a:extLst>
                    <a:ext uri="{9D8B030D-6E8A-4147-A177-3AD203B41FA5}">
                      <a16:colId xmlns:a16="http://schemas.microsoft.com/office/drawing/2014/main" val="20002"/>
                    </a:ext>
                  </a:extLst>
                </a:gridCol>
              </a:tblGrid>
              <a:tr h="305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1" i="0" u="none" strike="noStrike" kern="1200" baseline="0" dirty="0">
                          <a:solidFill>
                            <a:schemeClr val="tx1"/>
                          </a:solidFill>
                          <a:latin typeface="Arial Narrow" panose="020B0606020202030204" pitchFamily="34" charset="0"/>
                          <a:ea typeface="+mn-ea"/>
                          <a:cs typeface="+mn-cs"/>
                        </a:rPr>
                        <a:t>VARIABEL</a:t>
                      </a:r>
                      <a:endParaRPr lang="id-ID" sz="1600" b="0" i="0" u="none" strike="noStrike" kern="1200" baseline="0" dirty="0">
                        <a:solidFill>
                          <a:schemeClr val="tx1"/>
                        </a:solidFill>
                        <a:latin typeface="Arial Narrow" panose="020B0606020202030204" pitchFamily="34" charset="0"/>
                        <a:ea typeface="+mn-ea"/>
                        <a:cs typeface="+mn-cs"/>
                      </a:endParaRPr>
                    </a:p>
                  </a:txBody>
                  <a:tcPr/>
                </a:tc>
                <a:tc>
                  <a:txBody>
                    <a:bodyPr/>
                    <a:lstStyle/>
                    <a:p>
                      <a:pPr algn="ctr">
                        <a:lnSpc>
                          <a:spcPct val="100000"/>
                        </a:lnSpc>
                      </a:pPr>
                      <a:r>
                        <a:rPr lang="id-ID" sz="1600" baseline="0" dirty="0">
                          <a:solidFill>
                            <a:schemeClr val="tx1"/>
                          </a:solidFill>
                          <a:latin typeface="Arial Narrow" panose="020B0606020202030204" pitchFamily="34" charset="0"/>
                        </a:rPr>
                        <a:t>KUALITATIF</a:t>
                      </a:r>
                      <a:endParaRPr lang="id-ID" sz="1600" dirty="0">
                        <a:solidFill>
                          <a:schemeClr val="tx1"/>
                        </a:solidFill>
                        <a:latin typeface="Arial Narrow" panose="020B0606020202030204" pitchFamily="34" charset="0"/>
                      </a:endParaRPr>
                    </a:p>
                  </a:txBody>
                  <a:tcPr>
                    <a:solidFill>
                      <a:schemeClr val="accent2">
                        <a:lumMod val="60000"/>
                        <a:lumOff val="40000"/>
                      </a:schemeClr>
                    </a:solidFill>
                  </a:tcPr>
                </a:tc>
                <a:tc>
                  <a:txBody>
                    <a:bodyPr/>
                    <a:lstStyle/>
                    <a:p>
                      <a:pPr algn="ctr">
                        <a:lnSpc>
                          <a:spcPct val="100000"/>
                        </a:lnSpc>
                      </a:pPr>
                      <a:r>
                        <a:rPr lang="id-ID" sz="1600" dirty="0">
                          <a:solidFill>
                            <a:schemeClr val="tx1"/>
                          </a:solidFill>
                          <a:latin typeface="Arial Narrow" panose="020B0606020202030204" pitchFamily="34" charset="0"/>
                        </a:rPr>
                        <a:t>KUANTITATIF</a:t>
                      </a:r>
                    </a:p>
                  </a:txBody>
                  <a:tcPr/>
                </a:tc>
                <a:extLst>
                  <a:ext uri="{0D108BD9-81ED-4DB2-BD59-A6C34878D82A}">
                    <a16:rowId xmlns:a16="http://schemas.microsoft.com/office/drawing/2014/main" val="10000"/>
                  </a:ext>
                </a:extLst>
              </a:tr>
              <a:tr h="760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Istilah-istilah dalam pendekatan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600" b="0" i="0" u="none" strike="noStrike" kern="1200" baseline="0" dirty="0">
                        <a:solidFill>
                          <a:schemeClr val="tx1"/>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Etnografik, kerja lapangan, data “soft”, interaksi simbolik, </a:t>
                      </a:r>
                      <a:r>
                        <a:rPr lang="id-ID" sz="1600" b="0" i="1" u="none" strike="noStrike" kern="1200" baseline="0" dirty="0">
                          <a:solidFill>
                            <a:schemeClr val="dk1"/>
                          </a:solidFill>
                          <a:latin typeface="Arial Narrow" panose="020B0606020202030204" pitchFamily="34" charset="0"/>
                          <a:ea typeface="+mn-ea"/>
                          <a:cs typeface="+mn-cs"/>
                        </a:rPr>
                        <a:t>inner perspective,</a:t>
                      </a:r>
                      <a:r>
                        <a:rPr lang="id-ID" sz="1600" b="0" i="0" u="none" strike="noStrike" kern="1200" baseline="0" dirty="0">
                          <a:solidFill>
                            <a:schemeClr val="dk1"/>
                          </a:solidFill>
                          <a:latin typeface="Arial Narrow" panose="020B0606020202030204" pitchFamily="34" charset="0"/>
                          <a:ea typeface="+mn-ea"/>
                          <a:cs typeface="+mn-cs"/>
                        </a:rPr>
                        <a:t>naturalistik, etnometodologis, deskriptif, observasipartisipan, fenomenologis, </a:t>
                      </a:r>
                      <a:r>
                        <a:rPr lang="id-ID" sz="1600" b="0" i="1" u="none" strike="noStrike" kern="1200" baseline="0" dirty="0">
                          <a:solidFill>
                            <a:schemeClr val="dk1"/>
                          </a:solidFill>
                          <a:latin typeface="Arial Narrow" panose="020B0606020202030204" pitchFamily="34" charset="0"/>
                          <a:ea typeface="+mn-ea"/>
                          <a:cs typeface="+mn-cs"/>
                        </a:rPr>
                        <a:t>chicagoschool, </a:t>
                      </a:r>
                      <a:r>
                        <a:rPr lang="id-ID" sz="1600" b="0" i="0" u="none" strike="noStrike" kern="1200" baseline="0" dirty="0">
                          <a:solidFill>
                            <a:schemeClr val="dk1"/>
                          </a:solidFill>
                          <a:latin typeface="Arial Narrow" panose="020B0606020202030204" pitchFamily="34" charset="0"/>
                          <a:ea typeface="+mn-ea"/>
                          <a:cs typeface="+mn-cs"/>
                        </a:rPr>
                        <a:t>dokumen, sejarah, studikasus, ekologis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Eksperimen, data “hard”, </a:t>
                      </a:r>
                      <a:r>
                        <a:rPr lang="id-ID" sz="1600" b="0" i="1" u="none" strike="noStrike" kern="1200" baseline="0" dirty="0">
                          <a:solidFill>
                            <a:schemeClr val="dk1"/>
                          </a:solidFill>
                          <a:latin typeface="Arial Narrow" panose="020B0606020202030204" pitchFamily="34" charset="0"/>
                          <a:ea typeface="+mn-ea"/>
                          <a:cs typeface="+mn-cs"/>
                        </a:rPr>
                        <a:t>outer perspective, </a:t>
                      </a:r>
                      <a:r>
                        <a:rPr lang="id-ID" sz="1600" b="0" i="0" u="none" strike="noStrike" kern="1200" baseline="0" dirty="0">
                          <a:solidFill>
                            <a:schemeClr val="dk1"/>
                          </a:solidFill>
                          <a:latin typeface="Arial Narrow" panose="020B0606020202030204" pitchFamily="34" charset="0"/>
                          <a:ea typeface="+mn-ea"/>
                          <a:cs typeface="+mn-cs"/>
                        </a:rPr>
                        <a:t>empirik, positivits, fakta sosial, statistik	</a:t>
                      </a:r>
                    </a:p>
                    <a:p>
                      <a:pPr>
                        <a:lnSpc>
                          <a:spcPct val="100000"/>
                        </a:lnSpc>
                      </a:pPr>
                      <a:endParaRPr lang="id-ID" sz="1600" b="0" i="0" u="none" strike="noStrike" kern="1200" baseline="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521799">
                <a:tc>
                  <a:txBody>
                    <a:bodyPr/>
                    <a:lstStyle/>
                    <a:p>
                      <a:r>
                        <a:rPr lang="id-ID" sz="1600" b="0" i="0" u="none" strike="noStrike" kern="1200" baseline="0" dirty="0">
                          <a:solidFill>
                            <a:schemeClr val="dk1"/>
                          </a:solidFill>
                          <a:latin typeface="Arial Narrow" panose="020B0606020202030204" pitchFamily="34" charset="0"/>
                          <a:ea typeface="+mn-ea"/>
                          <a:cs typeface="+mn-cs"/>
                        </a:rPr>
                        <a:t>Konsep Kunci yang Berkaitan dengan pendekatan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Makna, pengertian </a:t>
                      </a:r>
                      <a:r>
                        <a:rPr lang="id-ID" sz="1600" b="0" i="1" u="none" strike="noStrike" kern="1200" baseline="0" dirty="0">
                          <a:solidFill>
                            <a:schemeClr val="dk1"/>
                          </a:solidFill>
                          <a:latin typeface="Arial Narrow" panose="020B0606020202030204" pitchFamily="34" charset="0"/>
                          <a:ea typeface="+mn-ea"/>
                          <a:cs typeface="+mn-cs"/>
                        </a:rPr>
                        <a:t>common sense, </a:t>
                      </a:r>
                      <a:r>
                        <a:rPr lang="id-ID" sz="1600" b="0" i="0" u="none" strike="noStrike" kern="1200" baseline="0" dirty="0">
                          <a:solidFill>
                            <a:schemeClr val="dk1"/>
                          </a:solidFill>
                          <a:latin typeface="Arial Narrow" panose="020B0606020202030204" pitchFamily="34" charset="0"/>
                          <a:ea typeface="+mn-ea"/>
                          <a:cs typeface="+mn-cs"/>
                        </a:rPr>
                        <a:t>penggolongan,definsi situasi, kehidupan sehari-hari, pemahaman, proses, negotiated order, untuk semua tujuan praktis, konstruksisosial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Variabel, operasional, reliabilitas, hipotesis, validitas,secara statistik, signifikan, replikasi	</a:t>
                      </a:r>
                    </a:p>
                    <a:p>
                      <a:pPr>
                        <a:lnSpc>
                          <a:spcPct val="100000"/>
                        </a:lnSpc>
                      </a:pPr>
                      <a:endParaRPr lang="id-ID" sz="1600" b="0" i="0" u="none" strike="noStrike" kern="1200" baseline="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2"/>
                  </a:ext>
                </a:extLst>
              </a:tr>
              <a:tr h="702517">
                <a:tc>
                  <a:txBody>
                    <a:bodyPr/>
                    <a:lstStyle/>
                    <a:p>
                      <a:r>
                        <a:rPr lang="id-ID" sz="1600" b="0" i="0" u="none" strike="noStrike" kern="1200" baseline="0" dirty="0">
                          <a:solidFill>
                            <a:schemeClr val="dk1"/>
                          </a:solidFill>
                          <a:latin typeface="Arial Narrow" panose="020B0606020202030204" pitchFamily="34" charset="0"/>
                          <a:ea typeface="+mn-ea"/>
                          <a:cs typeface="+mn-cs"/>
                        </a:rPr>
                        <a:t>Afiliasi teoritik	</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Interaksisimbolik,etnometodologi, fenomenologi, budaya, idealisme</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Fungsionalisme, strukturalisme, realisme, positivisme, behaviorisme, emprisisme logis, teori sistem</a:t>
                      </a:r>
                    </a:p>
                  </a:txBody>
                  <a:tcPr/>
                </a:tc>
                <a:extLst>
                  <a:ext uri="{0D108BD9-81ED-4DB2-BD59-A6C34878D82A}">
                    <a16:rowId xmlns:a16="http://schemas.microsoft.com/office/drawing/2014/main" val="10003"/>
                  </a:ext>
                </a:extLst>
              </a:tr>
              <a:tr h="261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Afiliasi akademik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Sosiologi, antropologi, sejarah, hukum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Psikologi, ekonomi, ilmu politiK</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53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solidFill>
                  <a:schemeClr val="tx1">
                    <a:lumMod val="75000"/>
                    <a:lumOff val="25000"/>
                  </a:schemeClr>
                </a:solidFill>
              </a:rPr>
              <a:t>PERBEDAAN KUALITATIF</a:t>
            </a:r>
            <a:br>
              <a:rPr lang="id-ID" sz="2800" b="1" dirty="0">
                <a:solidFill>
                  <a:schemeClr val="tx1">
                    <a:lumMod val="75000"/>
                    <a:lumOff val="25000"/>
                  </a:schemeClr>
                </a:solidFill>
              </a:rPr>
            </a:br>
            <a:r>
              <a:rPr lang="id-ID" sz="2800" b="1" dirty="0">
                <a:solidFill>
                  <a:schemeClr val="tx1">
                    <a:lumMod val="75000"/>
                    <a:lumOff val="25000"/>
                  </a:schemeClr>
                </a:solidFill>
              </a:rPr>
              <a:t>&amp; KUANTITATIF</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F6EE26A-3174-49AD-900E-08C045755F3C}"/>
              </a:ext>
            </a:extLst>
          </p:cNvPr>
          <p:cNvSpPr/>
          <p:nvPr/>
        </p:nvSpPr>
        <p:spPr>
          <a:xfrm>
            <a:off x="2078830" y="3845516"/>
            <a:ext cx="1371600" cy="246221"/>
          </a:xfrm>
          <a:prstGeom prst="rect">
            <a:avLst/>
          </a:prstGeom>
        </p:spPr>
        <p:txBody>
          <a:bodyPr wrap="square" lIns="0" tIns="0" rIns="0" bIns="0" anchor="ctr">
            <a:spAutoFit/>
          </a:bodyPr>
          <a:lstStyle/>
          <a:p>
            <a:pPr algn="ctr"/>
            <a:r>
              <a:rPr lang="id-ID" sz="1600" dirty="0">
                <a:solidFill>
                  <a:schemeClr val="bg1"/>
                </a:solidFill>
              </a:rPr>
              <a:t>Metode</a:t>
            </a:r>
            <a:endParaRPr lang="en-US" sz="1600" dirty="0">
              <a:solidFill>
                <a:schemeClr val="bg1"/>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4460080" y="3845516"/>
            <a:ext cx="1371600" cy="246221"/>
          </a:xfrm>
          <a:prstGeom prst="rect">
            <a:avLst/>
          </a:prstGeom>
        </p:spPr>
        <p:txBody>
          <a:bodyPr wrap="square" lIns="0" tIns="0" rIns="0" bIns="0" anchor="ctr">
            <a:spAutoFit/>
          </a:bodyPr>
          <a:lstStyle/>
          <a:p>
            <a:pPr algn="ctr"/>
            <a:r>
              <a:rPr lang="id-ID" sz="1600" dirty="0">
                <a:solidFill>
                  <a:schemeClr val="bg1"/>
                </a:solidFill>
              </a:rPr>
              <a:t>Wawancara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05337806"/>
              </p:ext>
            </p:extLst>
          </p:nvPr>
        </p:nvGraphicFramePr>
        <p:xfrm>
          <a:off x="383583" y="1298495"/>
          <a:ext cx="10896193" cy="4114800"/>
        </p:xfrm>
        <a:graphic>
          <a:graphicData uri="http://schemas.openxmlformats.org/drawingml/2006/table">
            <a:tbl>
              <a:tblPr firstRow="1" bandRow="1">
                <a:tableStyleId>{35758FB7-9AC5-4552-8A53-C91805E547FA}</a:tableStyleId>
              </a:tblPr>
              <a:tblGrid>
                <a:gridCol w="2650333">
                  <a:extLst>
                    <a:ext uri="{9D8B030D-6E8A-4147-A177-3AD203B41FA5}">
                      <a16:colId xmlns:a16="http://schemas.microsoft.com/office/drawing/2014/main" val="20000"/>
                    </a:ext>
                  </a:extLst>
                </a:gridCol>
                <a:gridCol w="4613796">
                  <a:extLst>
                    <a:ext uri="{9D8B030D-6E8A-4147-A177-3AD203B41FA5}">
                      <a16:colId xmlns:a16="http://schemas.microsoft.com/office/drawing/2014/main" val="20001"/>
                    </a:ext>
                  </a:extLst>
                </a:gridCol>
                <a:gridCol w="3632064">
                  <a:extLst>
                    <a:ext uri="{9D8B030D-6E8A-4147-A177-3AD203B41FA5}">
                      <a16:colId xmlns:a16="http://schemas.microsoft.com/office/drawing/2014/main" val="20002"/>
                    </a:ext>
                  </a:extLst>
                </a:gridCol>
              </a:tblGrid>
              <a:tr h="305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1" i="0" u="none" strike="noStrike" kern="1200" baseline="0" dirty="0">
                          <a:solidFill>
                            <a:schemeClr val="tx1"/>
                          </a:solidFill>
                          <a:latin typeface="Arial Narrow" panose="020B0606020202030204" pitchFamily="34" charset="0"/>
                          <a:ea typeface="+mn-ea"/>
                          <a:cs typeface="+mn-cs"/>
                        </a:rPr>
                        <a:t>VARIABEL</a:t>
                      </a:r>
                      <a:endParaRPr lang="id-ID" sz="1600" b="0" i="0" u="none" strike="noStrike" kern="1200" baseline="0" dirty="0">
                        <a:solidFill>
                          <a:schemeClr val="tx1"/>
                        </a:solidFill>
                        <a:latin typeface="Arial Narrow" panose="020B0606020202030204" pitchFamily="34" charset="0"/>
                        <a:ea typeface="+mn-ea"/>
                        <a:cs typeface="+mn-cs"/>
                      </a:endParaRPr>
                    </a:p>
                  </a:txBody>
                  <a:tcPr/>
                </a:tc>
                <a:tc>
                  <a:txBody>
                    <a:bodyPr/>
                    <a:lstStyle/>
                    <a:p>
                      <a:pPr algn="ctr">
                        <a:lnSpc>
                          <a:spcPct val="100000"/>
                        </a:lnSpc>
                      </a:pPr>
                      <a:r>
                        <a:rPr lang="id-ID" sz="1600" baseline="0" dirty="0">
                          <a:solidFill>
                            <a:schemeClr val="tx1"/>
                          </a:solidFill>
                          <a:latin typeface="Arial Narrow" panose="020B0606020202030204" pitchFamily="34" charset="0"/>
                        </a:rPr>
                        <a:t>KUALITATIF</a:t>
                      </a:r>
                      <a:endParaRPr lang="id-ID" sz="1600" dirty="0">
                        <a:solidFill>
                          <a:schemeClr val="tx1"/>
                        </a:solidFill>
                        <a:latin typeface="Arial Narrow" panose="020B0606020202030204" pitchFamily="34" charset="0"/>
                      </a:endParaRPr>
                    </a:p>
                  </a:txBody>
                  <a:tcPr>
                    <a:solidFill>
                      <a:schemeClr val="accent2">
                        <a:lumMod val="60000"/>
                        <a:lumOff val="40000"/>
                      </a:schemeClr>
                    </a:solidFill>
                  </a:tcPr>
                </a:tc>
                <a:tc>
                  <a:txBody>
                    <a:bodyPr/>
                    <a:lstStyle/>
                    <a:p>
                      <a:pPr algn="ctr">
                        <a:lnSpc>
                          <a:spcPct val="100000"/>
                        </a:lnSpc>
                      </a:pPr>
                      <a:r>
                        <a:rPr lang="id-ID" sz="1600" dirty="0">
                          <a:solidFill>
                            <a:schemeClr val="tx1"/>
                          </a:solidFill>
                          <a:latin typeface="Arial Narrow" panose="020B0606020202030204" pitchFamily="34" charset="0"/>
                        </a:rPr>
                        <a:t>KUANTITATIF</a:t>
                      </a:r>
                    </a:p>
                  </a:txBody>
                  <a:tcPr/>
                </a:tc>
                <a:extLst>
                  <a:ext uri="{0D108BD9-81ED-4DB2-BD59-A6C34878D82A}">
                    <a16:rowId xmlns:a16="http://schemas.microsoft.com/office/drawing/2014/main" val="10000"/>
                  </a:ext>
                </a:extLst>
              </a:tr>
              <a:tr h="400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Tujuan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Mengembangkan konsep, mendeskripsikan realitas majemuk, </a:t>
                      </a:r>
                      <a:r>
                        <a:rPr lang="id-ID" sz="1600" b="0" i="1" u="none" strike="noStrike" kern="1200" baseline="0" dirty="0">
                          <a:solidFill>
                            <a:schemeClr val="dk1"/>
                          </a:solidFill>
                          <a:latin typeface="Arial Narrow" panose="020B0606020202030204" pitchFamily="34" charset="0"/>
                          <a:ea typeface="+mn-ea"/>
                          <a:cs typeface="+mn-cs"/>
                        </a:rPr>
                        <a:t>groundedtheory, </a:t>
                      </a:r>
                      <a:r>
                        <a:rPr lang="id-ID" sz="1600" b="0" i="0" u="none" strike="noStrike" kern="1200" baseline="0" dirty="0">
                          <a:solidFill>
                            <a:schemeClr val="dk1"/>
                          </a:solidFill>
                          <a:latin typeface="Arial Narrow" panose="020B0606020202030204" pitchFamily="34" charset="0"/>
                          <a:ea typeface="+mn-ea"/>
                          <a:cs typeface="+mn-cs"/>
                        </a:rPr>
                        <a:t>mengembangkan pemahaman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Mengujiteori, memantapkanfakta, deskripsistatistik, menunjukan hubungan antar variabel, prediksi</a:t>
                      </a:r>
                    </a:p>
                  </a:txBody>
                  <a:tcPr/>
                </a:tc>
                <a:extLst>
                  <a:ext uri="{0D108BD9-81ED-4DB2-BD59-A6C34878D82A}">
                    <a16:rowId xmlns:a16="http://schemas.microsoft.com/office/drawing/2014/main" val="10001"/>
                  </a:ext>
                </a:extLst>
              </a:tr>
              <a:tr h="521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Rancangan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Berkembang, fleksibel, umum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Terstruktur, ditentukan sebelum penelitian, formal, spesifik, rancangan adalah operasi secara rinci</a:t>
                      </a:r>
                    </a:p>
                  </a:txBody>
                  <a:tcPr/>
                </a:tc>
                <a:extLst>
                  <a:ext uri="{0D108BD9-81ED-4DB2-BD59-A6C34878D82A}">
                    <a16:rowId xmlns:a16="http://schemas.microsoft.com/office/drawing/2014/main" val="10002"/>
                  </a:ext>
                </a:extLst>
              </a:tr>
              <a:tr h="36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Proposal penelitian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Ringkas, spekulatif, menyarankan area penelitian yang mungkin relevan, seringkali menulis setelah semua data terkumpul, tidak mereviu literatur secara ekstensif, statemen pendekatan umum	</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Ekstensif, fokusnya spesifik dan detil, prosedurnya spesifik dan detil, mereviu banyak literatur substantif, menulis sebelum mengumpulkan data, mengajukan hipotesis	</a:t>
                      </a:r>
                    </a:p>
                  </a:txBody>
                  <a:tcPr/>
                </a:tc>
                <a:extLst>
                  <a:ext uri="{0D108BD9-81ED-4DB2-BD59-A6C34878D82A}">
                    <a16:rowId xmlns:a16="http://schemas.microsoft.com/office/drawing/2014/main" val="10003"/>
                  </a:ext>
                </a:extLst>
              </a:tr>
              <a:tr h="261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Data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Deskriptif, dokumen personal, catata nlapangan, fotografi, kata-kata masyarakat, dokumen kantor dan artefak-artefak lain</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0" i="0" u="none" strike="noStrike" kern="1200" baseline="0" dirty="0">
                          <a:solidFill>
                            <a:schemeClr val="dk1"/>
                          </a:solidFill>
                          <a:latin typeface="Arial Narrow" panose="020B0606020202030204" pitchFamily="34" charset="0"/>
                          <a:ea typeface="+mn-ea"/>
                          <a:cs typeface="+mn-cs"/>
                        </a:rPr>
                        <a:t>Kuantitatif, kode angka, hitungan, pengukuran,variabel-variabel teroperasional, statistik</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70478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179</TotalTime>
  <Words>1039</Words>
  <Application>Microsoft Office PowerPoint</Application>
  <PresentationFormat>Widescreen</PresentationFormat>
  <Paragraphs>129</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Californian FB</vt:lpstr>
      <vt:lpstr>Impact</vt:lpstr>
      <vt:lpstr>Main Event</vt:lpstr>
      <vt:lpstr>Perbedaan penelitian kualitatif  dan kuantitatif</vt:lpstr>
      <vt:lpstr>KUIS</vt:lpstr>
      <vt:lpstr>DEFINISI PENELITIAN KUALITATIF</vt:lpstr>
      <vt:lpstr>NEXT...</vt:lpstr>
      <vt:lpstr>TUJUAN PENELITIAN KUALITATIF</vt:lpstr>
      <vt:lpstr>Project analysis slide 4</vt:lpstr>
      <vt:lpstr>Project analysis slide 4</vt:lpstr>
      <vt:lpstr>Project analysis slide 4</vt:lpstr>
      <vt:lpstr>Project analysis slide 4</vt:lpstr>
      <vt:lpstr>Project analysis slide 4</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KUALITATIF</dc:title>
  <dc:creator>WIN10</dc:creator>
  <cp:lastModifiedBy>HP</cp:lastModifiedBy>
  <cp:revision>7</cp:revision>
  <dcterms:created xsi:type="dcterms:W3CDTF">2022-09-19T02:09:48Z</dcterms:created>
  <dcterms:modified xsi:type="dcterms:W3CDTF">2023-09-26T02:08:20Z</dcterms:modified>
</cp:coreProperties>
</file>